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0"/>
  </p:notesMasterIdLst>
  <p:handoutMasterIdLst>
    <p:handoutMasterId r:id="rId11"/>
  </p:handoutMasterIdLst>
  <p:sldIdLst>
    <p:sldId id="685" r:id="rId2"/>
    <p:sldId id="686" r:id="rId3"/>
    <p:sldId id="679" r:id="rId4"/>
    <p:sldId id="1806" r:id="rId5"/>
    <p:sldId id="683" r:id="rId6"/>
    <p:sldId id="1804" r:id="rId7"/>
    <p:sldId id="1805" r:id="rId8"/>
    <p:sldId id="1803" r:id="rId9"/>
  </p:sldIdLst>
  <p:sldSz cx="12192000" cy="6858000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7A4C"/>
    <a:srgbClr val="00915A"/>
    <a:srgbClr val="008F87"/>
    <a:srgbClr val="A3B228"/>
    <a:srgbClr val="64A05A"/>
    <a:srgbClr val="DC7D32"/>
    <a:srgbClr val="F0F050"/>
    <a:srgbClr val="DCDC1E"/>
    <a:srgbClr val="E6A01E"/>
    <a:srgbClr val="006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Styl pośredni 4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Styl jasny 2 — Ak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1" autoAdjust="0"/>
  </p:normalViewPr>
  <p:slideViewPr>
    <p:cSldViewPr>
      <p:cViewPr>
        <p:scale>
          <a:sx n="90" d="100"/>
          <a:sy n="90" d="100"/>
        </p:scale>
        <p:origin x="1356" y="3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396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74390-3CA2-48C0-9F68-98E524770698}" type="datetimeFigureOut">
              <a:rPr lang="pl-PL" smtClean="0"/>
              <a:t>2026-06-11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4F72B-FFC3-4967-ACF9-9C1B4D649E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299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D91F375-ABD4-43B0-95A2-6A338A4A5C04}" type="datetimeFigureOut">
              <a:rPr lang="fr-FR" smtClean="0"/>
              <a:pPr/>
              <a:t>10/06/2026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3EF5842-04F3-4695-8C7E-60D49603CB5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601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13368-3048-32F1-B9B2-88F4BC091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3CD9A7D-3B23-F272-0B3E-28A3AE956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70EA0FF-D72D-63ED-859B-906E05641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1457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1C65C-EB43-18EE-DF97-D4F86778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832039B-9DB7-6B45-5637-908E0B04E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8E2E709-4C4E-B656-1EEA-FFEFBC208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1027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FFE37-E84F-3832-342A-8A77D04A6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6077448-5D54-12AD-D521-141B21E47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5B4E8D0-EDD6-C7C1-A587-B5944C3AB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3252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AD453-0A74-C79A-E3E8-53BAD78A5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AB9DB27-1F05-27A9-887F-5190C3675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D06E986-7EF3-0983-CD41-45CC02674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360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F90A9-0FC6-9837-8BBC-CF14CFC2C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86E98D8-4123-97DE-5DBF-E1E3050844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78B1FC4-1AE8-0312-00DB-942B52E1D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612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F48E2-5D73-B742-2BE6-EB58B92DD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CA3D159-213F-B873-6E3C-C257DF955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29C2FB3-F720-076A-71F3-E0BBCC152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1940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43C58-4B9C-F40C-6963-4CC799E53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C5B9D05-9C0C-1B10-7B85-E19C9CE80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460A12A-2B6F-DFBA-14F0-9F54F60B8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478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9" descr="Obraz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438" y="6321211"/>
            <a:ext cx="2073363" cy="153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Obraz 10" descr="Obraz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27" y="6159572"/>
            <a:ext cx="2202342" cy="45882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Łącznik prosty 16"/>
          <p:cNvSpPr/>
          <p:nvPr/>
        </p:nvSpPr>
        <p:spPr>
          <a:xfrm>
            <a:off x="536027" y="5928359"/>
            <a:ext cx="11198775" cy="2"/>
          </a:xfrm>
          <a:prstGeom prst="line">
            <a:avLst/>
          </a:prstGeom>
          <a:ln>
            <a:solidFill>
              <a:srgbClr val="00975E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8" name="Łącznik prosty 11"/>
          <p:cNvSpPr/>
          <p:nvPr/>
        </p:nvSpPr>
        <p:spPr>
          <a:xfrm>
            <a:off x="536027" y="914400"/>
            <a:ext cx="11198775" cy="0"/>
          </a:xfrm>
          <a:prstGeom prst="line">
            <a:avLst/>
          </a:prstGeom>
          <a:ln w="6350">
            <a:solidFill>
              <a:srgbClr val="ADB5BA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" name="Prostokąt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20" name="Prostokąt 13"/>
          <p:cNvSpPr/>
          <p:nvPr/>
        </p:nvSpPr>
        <p:spPr>
          <a:xfrm flipV="1">
            <a:off x="0" y="5146764"/>
            <a:ext cx="12192000" cy="17112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21" name="KLIKNIJ, ABY EDYTOWAĆ STYL"/>
          <p:cNvSpPr txBox="1">
            <a:spLocks noGrp="1"/>
          </p:cNvSpPr>
          <p:nvPr>
            <p:ph type="title" hasCustomPrompt="1"/>
          </p:nvPr>
        </p:nvSpPr>
        <p:spPr>
          <a:xfrm>
            <a:off x="1424289" y="3163572"/>
            <a:ext cx="6965331" cy="1309517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defRPr sz="4800">
                <a:solidFill>
                  <a:srgbClr val="FFFFFF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KLIKNIJ, ABY EDYTOWAĆ STYL</a:t>
            </a:r>
          </a:p>
        </p:txBody>
      </p:sp>
      <p:pic>
        <p:nvPicPr>
          <p:cNvPr id="22" name="Obraz 9" descr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05" y="5642786"/>
            <a:ext cx="3685166" cy="767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Obraz 10" descr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511" y="5875508"/>
            <a:ext cx="3429002" cy="25374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Prostokąt 3"/>
          <p:cNvSpPr/>
          <p:nvPr/>
        </p:nvSpPr>
        <p:spPr>
          <a:xfrm>
            <a:off x="0" y="4473087"/>
            <a:ext cx="12192000" cy="663739"/>
          </a:xfrm>
          <a:prstGeom prst="rect">
            <a:avLst/>
          </a:prstGeom>
          <a:solidFill>
            <a:srgbClr val="00915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424289" y="4559982"/>
            <a:ext cx="2490285" cy="27784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80000"/>
              </a:lnSpc>
              <a:buSzTx/>
              <a:buFontTx/>
              <a:buNone/>
              <a:defRPr sz="1800" b="1" spc="50">
                <a:solidFill>
                  <a:srgbClr val="FFFFFF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1pPr>
            <a:lvl2pPr marL="0" indent="0">
              <a:lnSpc>
                <a:spcPct val="80000"/>
              </a:lnSpc>
              <a:buSzTx/>
              <a:buFontTx/>
              <a:buNone/>
              <a:defRPr sz="1800" b="1" spc="50">
                <a:solidFill>
                  <a:srgbClr val="FFFFFF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2pPr>
            <a:lvl3pPr marL="0" indent="0">
              <a:lnSpc>
                <a:spcPct val="80000"/>
              </a:lnSpc>
              <a:buSzTx/>
              <a:buFontTx/>
              <a:buNone/>
              <a:defRPr sz="1800" b="1" spc="50">
                <a:solidFill>
                  <a:srgbClr val="FFFFFF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3pPr>
            <a:lvl4pPr marL="0" indent="0">
              <a:lnSpc>
                <a:spcPct val="80000"/>
              </a:lnSpc>
              <a:buSzTx/>
              <a:buFontTx/>
              <a:buNone/>
              <a:defRPr sz="1800" b="1" spc="50">
                <a:solidFill>
                  <a:srgbClr val="FFFFFF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4pPr>
            <a:lvl5pPr marL="0" indent="0">
              <a:lnSpc>
                <a:spcPct val="80000"/>
              </a:lnSpc>
              <a:buSzTx/>
              <a:buFontTx/>
              <a:buNone/>
              <a:defRPr sz="1800" b="1" spc="50">
                <a:solidFill>
                  <a:srgbClr val="FFFFFF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5pPr>
          </a:lstStyle>
          <a:p>
            <a:r>
              <a:t>AUTHOR’S NAME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Symbol zastępczy tekstu 19"/>
          <p:cNvSpPr>
            <a:spLocks noGrp="1"/>
          </p:cNvSpPr>
          <p:nvPr>
            <p:ph type="body" sz="quarter" idx="21" hasCustomPrompt="1"/>
          </p:nvPr>
        </p:nvSpPr>
        <p:spPr>
          <a:xfrm>
            <a:off x="1425759" y="4856067"/>
            <a:ext cx="2488814" cy="229220"/>
          </a:xfrm>
          <a:prstGeom prst="rect">
            <a:avLst/>
          </a:prstGeom>
        </p:spPr>
        <p:txBody>
          <a:bodyPr anchor="ctr"/>
          <a:lstStyle>
            <a:lvl1pPr marL="0" indent="0" defTabSz="777240">
              <a:lnSpc>
                <a:spcPct val="80000"/>
              </a:lnSpc>
              <a:spcBef>
                <a:spcPts val="800"/>
              </a:spcBef>
              <a:buSzTx/>
              <a:buFontTx/>
              <a:buNone/>
              <a:defRPr sz="1500" b="1">
                <a:solidFill>
                  <a:srgbClr val="FFFFFF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1pPr>
          </a:lstStyle>
          <a:p>
            <a:r>
              <a:t>LOCATION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26737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9" descr="Obraz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438" y="6321211"/>
            <a:ext cx="2073363" cy="153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Obraz 10" descr="Obraz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27" y="6159572"/>
            <a:ext cx="2202342" cy="458822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Łącznik prosty 16"/>
          <p:cNvSpPr/>
          <p:nvPr/>
        </p:nvSpPr>
        <p:spPr>
          <a:xfrm>
            <a:off x="536027" y="5928359"/>
            <a:ext cx="11198775" cy="2"/>
          </a:xfrm>
          <a:prstGeom prst="line">
            <a:avLst/>
          </a:prstGeom>
          <a:ln>
            <a:solidFill>
              <a:srgbClr val="00975E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7" name="Łącznik prosty 11"/>
          <p:cNvSpPr/>
          <p:nvPr/>
        </p:nvSpPr>
        <p:spPr>
          <a:xfrm>
            <a:off x="536027" y="914400"/>
            <a:ext cx="11198775" cy="0"/>
          </a:xfrm>
          <a:prstGeom prst="line">
            <a:avLst/>
          </a:prstGeom>
          <a:ln w="6350">
            <a:solidFill>
              <a:srgbClr val="ADB5BA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8" name="Prostokąt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39" name="Prostokąt 3"/>
          <p:cNvSpPr/>
          <p:nvPr/>
        </p:nvSpPr>
        <p:spPr>
          <a:xfrm>
            <a:off x="0" y="3668357"/>
            <a:ext cx="12192000" cy="1468469"/>
          </a:xfrm>
          <a:prstGeom prst="rect">
            <a:avLst/>
          </a:prstGeom>
          <a:solidFill>
            <a:srgbClr val="00915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40" name="Prostokąt 13"/>
          <p:cNvSpPr/>
          <p:nvPr/>
        </p:nvSpPr>
        <p:spPr>
          <a:xfrm flipV="1">
            <a:off x="0" y="5146764"/>
            <a:ext cx="12192000" cy="17112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41" name="KLIKNIJ, ABY EDYTOWAĆ STYL"/>
          <p:cNvSpPr txBox="1">
            <a:spLocks noGrp="1"/>
          </p:cNvSpPr>
          <p:nvPr>
            <p:ph type="title" hasCustomPrompt="1"/>
          </p:nvPr>
        </p:nvSpPr>
        <p:spPr>
          <a:xfrm>
            <a:off x="391555" y="3869523"/>
            <a:ext cx="6965331" cy="1309517"/>
          </a:xfrm>
          <a:prstGeom prst="rect">
            <a:avLst/>
          </a:prstGeom>
        </p:spPr>
        <p:txBody>
          <a:bodyPr anchor="t"/>
          <a:lstStyle>
            <a:lvl1pPr>
              <a:lnSpc>
                <a:spcPct val="80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t>KLIKNIJ, ABY EDYTOWAĆ STYL</a:t>
            </a:r>
          </a:p>
        </p:txBody>
      </p:sp>
      <p:pic>
        <p:nvPicPr>
          <p:cNvPr id="42" name="Obraz 9" descr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05" y="5642786"/>
            <a:ext cx="3685166" cy="767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Obraz 10" descr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511" y="5875508"/>
            <a:ext cx="3429002" cy="253748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337322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34492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raz 9" descr="Obraz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438" y="6321211"/>
            <a:ext cx="2073363" cy="153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Obraz 10" descr="Obraz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27" y="6159572"/>
            <a:ext cx="2202342" cy="45882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Łącznik prosty 16"/>
          <p:cNvSpPr/>
          <p:nvPr/>
        </p:nvSpPr>
        <p:spPr>
          <a:xfrm>
            <a:off x="536027" y="5928359"/>
            <a:ext cx="11198775" cy="2"/>
          </a:xfrm>
          <a:prstGeom prst="line">
            <a:avLst/>
          </a:prstGeom>
          <a:ln>
            <a:solidFill>
              <a:srgbClr val="00975E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2" name="Łącznik prosty 11"/>
          <p:cNvSpPr/>
          <p:nvPr/>
        </p:nvSpPr>
        <p:spPr>
          <a:xfrm>
            <a:off x="536027" y="914400"/>
            <a:ext cx="11198775" cy="0"/>
          </a:xfrm>
          <a:prstGeom prst="line">
            <a:avLst/>
          </a:prstGeom>
          <a:ln w="6350">
            <a:solidFill>
              <a:srgbClr val="ADB5BA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3" name="Prostokąt 2"/>
          <p:cNvSpPr/>
          <p:nvPr/>
        </p:nvSpPr>
        <p:spPr>
          <a:xfrm>
            <a:off x="59265" y="-1"/>
            <a:ext cx="12039603" cy="67987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endParaRPr/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02480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Foo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onnecteur droit 14"/>
          <p:cNvSpPr/>
          <p:nvPr/>
        </p:nvSpPr>
        <p:spPr>
          <a:xfrm>
            <a:off x="457011" y="6103854"/>
            <a:ext cx="11285914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endParaRPr sz="1800"/>
          </a:p>
        </p:txBody>
      </p:sp>
      <p:sp>
        <p:nvSpPr>
          <p:cNvPr id="79" name="Straight Connector 6"/>
          <p:cNvSpPr/>
          <p:nvPr/>
        </p:nvSpPr>
        <p:spPr>
          <a:xfrm>
            <a:off x="-21379" y="608365"/>
            <a:ext cx="696593" cy="1"/>
          </a:xfrm>
          <a:prstGeom prst="line">
            <a:avLst/>
          </a:prstGeom>
          <a:ln>
            <a:solidFill>
              <a:srgbClr val="00915A"/>
            </a:solidFill>
          </a:ln>
        </p:spPr>
        <p:txBody>
          <a:bodyPr lIns="45719" rIns="45719"/>
          <a:lstStyle/>
          <a:p>
            <a:endParaRPr sz="1800"/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83450" y="163357"/>
            <a:ext cx="7107724" cy="4321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b="1" cap="all" spc="300">
                <a:solidFill>
                  <a:srgbClr val="00915A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1pPr>
            <a:lvl2pPr marL="0" indent="607390">
              <a:buSzTx/>
              <a:buNone/>
              <a:defRPr b="1" cap="all" spc="300">
                <a:solidFill>
                  <a:srgbClr val="00915A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2pPr>
            <a:lvl3pPr marL="0" indent="1214780">
              <a:buSzTx/>
              <a:buNone/>
              <a:defRPr b="1" cap="all" spc="300">
                <a:solidFill>
                  <a:srgbClr val="00915A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3pPr>
            <a:lvl4pPr marL="0" indent="1822170">
              <a:buSzTx/>
              <a:buNone/>
              <a:defRPr b="1" cap="all" spc="300">
                <a:solidFill>
                  <a:srgbClr val="00915A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4pPr>
            <a:lvl5pPr indent="2429561">
              <a:defRPr b="1" cap="all" spc="300">
                <a:solidFill>
                  <a:srgbClr val="00915A"/>
                </a:solidFill>
                <a:latin typeface="BNPPSansCondensed"/>
                <a:ea typeface="BNPPSansCondensed"/>
                <a:cs typeface="BNPPSansCondensed"/>
                <a:sym typeface="BNPPSansCondensed"/>
              </a:defRPr>
            </a:lvl5pPr>
          </a:lstStyle>
          <a:p>
            <a:r>
              <a:t>INSERT 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81" name="Image 12" descr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329" y="6381688"/>
            <a:ext cx="2605732" cy="196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Obraz 1" descr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6" y="6282298"/>
            <a:ext cx="1883984" cy="378043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33676" y="6217854"/>
            <a:ext cx="303925" cy="27699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48908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9" descr="Obraz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438" y="6321211"/>
            <a:ext cx="2073363" cy="153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Obraz 10" descr="Obraz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27" y="6159572"/>
            <a:ext cx="2202342" cy="45882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Łącznik prosty 16"/>
          <p:cNvSpPr/>
          <p:nvPr/>
        </p:nvSpPr>
        <p:spPr>
          <a:xfrm>
            <a:off x="536027" y="5928359"/>
            <a:ext cx="11198775" cy="2"/>
          </a:xfrm>
          <a:prstGeom prst="line">
            <a:avLst/>
          </a:prstGeom>
          <a:ln>
            <a:solidFill>
              <a:srgbClr val="00975E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" name="Łącznik prosty 11"/>
          <p:cNvSpPr/>
          <p:nvPr/>
        </p:nvSpPr>
        <p:spPr>
          <a:xfrm>
            <a:off x="536027" y="914400"/>
            <a:ext cx="11198775" cy="0"/>
          </a:xfrm>
          <a:prstGeom prst="line">
            <a:avLst/>
          </a:prstGeom>
          <a:ln w="6350">
            <a:solidFill>
              <a:srgbClr val="ADB5BA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525517" y="144779"/>
            <a:ext cx="11209285" cy="769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027" y="1380597"/>
            <a:ext cx="11198773" cy="4164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71983" y="6221731"/>
            <a:ext cx="265618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BNPPSans-Light"/>
                <a:ea typeface="BNPPSans-Light"/>
                <a:cs typeface="BNPPSans-Light"/>
                <a:sym typeface="BNPPSans-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92DE742-5122-09B8-837A-D22C54F16F37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9763125" y="6642100"/>
            <a:ext cx="24161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l-PL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Klasyfikacja : Jawne / Classification : Public </a:t>
            </a:r>
          </a:p>
        </p:txBody>
      </p:sp>
    </p:spTree>
    <p:extLst>
      <p:ext uri="{BB962C8B-B14F-4D97-AF65-F5344CB8AC3E}">
        <p14:creationId xmlns:p14="http://schemas.microsoft.com/office/powerpoint/2010/main" val="360768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rgbClr val="00915A"/>
          </a:solidFill>
          <a:uFillTx/>
          <a:latin typeface="BNPPSansCondensed"/>
          <a:ea typeface="BNPPSansCondensed"/>
          <a:cs typeface="BNPPSansCondensed"/>
          <a:sym typeface="BNPPSansCondensed"/>
        </a:defRPr>
      </a:lvl9pPr>
    </p:titleStyle>
    <p:bodyStyle>
      <a:lvl1pPr marL="228600" marR="0" indent="-228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1pPr>
      <a:lvl2pPr marL="723900" marR="0" indent="-2667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2pPr>
      <a:lvl3pPr marL="1205345" marR="0" indent="-290945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3pPr>
      <a:lvl4pPr marL="1691638" marR="0" indent="-320038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4pPr>
      <a:lvl5pPr marL="2148838" marR="0" indent="-320038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5pPr>
      <a:lvl6pPr marL="2463800" marR="0" indent="-177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6pPr>
      <a:lvl7pPr marL="2921000" marR="0" indent="-177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7pPr>
      <a:lvl8pPr marL="3378200" marR="0" indent="-177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8pPr>
      <a:lvl9pPr marL="3835400" marR="0" indent="-177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BNPPSans-Light"/>
          <a:ea typeface="BNPPSans-Light"/>
          <a:cs typeface="BNPPSans-Light"/>
          <a:sym typeface="BNPPSans-Ligh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NPPSans-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npparibas.pl/przedsiebiorstwa/fundusze-unijne/o-funduszac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0E7F6-1D07-6403-280E-BF297B90E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247302B-C609-371B-B92C-6AD43F5759E8}"/>
              </a:ext>
            </a:extLst>
          </p:cNvPr>
          <p:cNvSpPr/>
          <p:nvPr/>
        </p:nvSpPr>
        <p:spPr>
          <a:xfrm>
            <a:off x="0" y="456324"/>
            <a:ext cx="741837" cy="432048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944E487-A0CB-27CA-129C-016B7E67D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8" y="456324"/>
            <a:ext cx="6211600" cy="524898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409A086-A99F-77B9-D0C7-EFE43E71E9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53" y="1814509"/>
            <a:ext cx="6311214" cy="224816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9B21EEC1-5ACD-DC1C-A2EA-6CD1C2E062BC}"/>
              </a:ext>
            </a:extLst>
          </p:cNvPr>
          <p:cNvSpPr txBox="1"/>
          <p:nvPr/>
        </p:nvSpPr>
        <p:spPr>
          <a:xfrm>
            <a:off x="839416" y="2276871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NPPSansCondensed-Bold" panose="02000000000000000000" pitchFamily="2" charset="0"/>
                <a:ea typeface="+mn-ea"/>
                <a:cs typeface="+mn-cs"/>
              </a:rPr>
              <a:t>Finansowanie zielonej transformacji     w sektorze rolno-spożywczym 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FC6E5AEE-2764-7C94-35C8-4FD8861D5E59}"/>
              </a:ext>
            </a:extLst>
          </p:cNvPr>
          <p:cNvSpPr/>
          <p:nvPr/>
        </p:nvSpPr>
        <p:spPr>
          <a:xfrm>
            <a:off x="3647728" y="5856440"/>
            <a:ext cx="8424936" cy="432048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326162C-01B0-461E-7C73-5BB5941E6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22" y="5821763"/>
            <a:ext cx="360997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7054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5170E-45AE-890B-121E-1F4B5C1EE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D86F904-1F83-36F1-756E-C82D35A0FF67}"/>
              </a:ext>
            </a:extLst>
          </p:cNvPr>
          <p:cNvSpPr/>
          <p:nvPr/>
        </p:nvSpPr>
        <p:spPr>
          <a:xfrm>
            <a:off x="8366688" y="-619"/>
            <a:ext cx="3759950" cy="6084759"/>
          </a:xfrm>
          <a:prstGeom prst="parallelogram">
            <a:avLst>
              <a:gd name="adj" fmla="val 24086"/>
            </a:avLst>
          </a:prstGeom>
          <a:solidFill>
            <a:schemeClr val="bg1">
              <a:lumMod val="95000"/>
              <a:alpha val="90000"/>
            </a:schemeClr>
          </a:solidFill>
          <a:ln w="12700">
            <a:miter lim="400000"/>
          </a:ln>
        </p:spPr>
        <p:txBody>
          <a:bodyPr wrap="none" lIns="0" tIns="0" rIns="0" bIns="0" anchor="ctr"/>
          <a:lstStyle/>
          <a:p>
            <a:pPr algn="ctr" defTabSz="1137333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200" dirty="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65D2786-2E2D-C8FD-549E-82BB98B85CD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986" y="125628"/>
            <a:ext cx="10610557" cy="4321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2400" dirty="0">
                <a:latin typeface="Aptos" panose="020B0004020202020204" pitchFamily="34" charset="0"/>
              </a:rPr>
              <a:t>DLACZEGO WARTO WSPÓŁPRACOWAĆ Z BANKIEM BNP PARIBAS? </a:t>
            </a:r>
            <a:endParaRPr lang="pl-PL" sz="2399" dirty="0">
              <a:solidFill>
                <a:srgbClr val="C00000"/>
              </a:solidFill>
              <a:latin typeface="BNPP Sans Condensed" panose="02000000000000000000" pitchFamily="2" charset="-18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50491EE-3EF7-2F85-FF52-C29BB2A7B353}"/>
              </a:ext>
            </a:extLst>
          </p:cNvPr>
          <p:cNvSpPr txBox="1"/>
          <p:nvPr/>
        </p:nvSpPr>
        <p:spPr>
          <a:xfrm>
            <a:off x="534317" y="1412777"/>
            <a:ext cx="7226182" cy="39604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Posiadamy kompleksowa ofertę opartą o wsparcie publiczne – zarówno ze środków krajowych, jak i unijnych.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Bank legitymuje się 20-letnim doświadczeniem we wdrażaniu instrumentów opartych o środki publiczne.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Jesteśmy liderem na rynku projektów dotacyjnych dla sektora rolno-spożywczego oraz kluczowym graczem w pozostałych branżach.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Nasze rozwiązania dostosowane są do wymogów instytucji przyznających dotację (np. promesa na 100% kosztów kwalifikowanych).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Proponujemy czytelną strukturę finansowania - całe przedsięwzięcie finansujemy jednym kredytem.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Tam gdzie pozwalają na to przepisy o pomocy publicznej, łączymy różne programy pomocowe.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Eksperci naszego Banku wspierają Klientów w analizie planów inwestycyjnych i doborze optymalnych źródeł finansowania inwestycji.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Wsparcie zielonej transformacji jest priorytetem Grupy BNP Paribas.</a:t>
            </a:r>
          </a:p>
          <a:p>
            <a:pPr>
              <a:buClr>
                <a:srgbClr val="00915A"/>
              </a:buClr>
              <a:buSzPct val="100000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solidFill>
                <a:schemeClr val="tx1">
                  <a:lumMod val="75000"/>
                  <a:lumOff val="25000"/>
                </a:schemeClr>
              </a:solidFill>
              <a:latin typeface="BNPP Sans Light" panose="02000503020000020004" pitchFamily="2" charset="0"/>
            </a:endParaRPr>
          </a:p>
          <a:p>
            <a:pPr marL="285750" indent="-285750">
              <a:buClr>
                <a:srgbClr val="00915A"/>
              </a:buClr>
              <a:buSzPct val="100000"/>
              <a:buChar char="▪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</p:txBody>
      </p:sp>
      <p:pic>
        <p:nvPicPr>
          <p:cNvPr id="3" name="Obraz 1" descr="cid:image002.png@01D98A6E.27661F20">
            <a:extLst>
              <a:ext uri="{FF2B5EF4-FFF2-40B4-BE49-F238E27FC236}">
                <a16:creationId xmlns:a16="http://schemas.microsoft.com/office/drawing/2014/main" id="{367D10B7-074C-F7FB-389D-62F6CFD60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688" y="1556792"/>
            <a:ext cx="3324000" cy="323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784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7F481-BD1C-1BF3-ABFA-B64BB46F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CFD1C9D-F922-5BDC-4AB4-6B329DAF22D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986" y="125628"/>
            <a:ext cx="10610557" cy="432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 err="1">
                <a:latin typeface="Aptos" panose="020B0004020202020204" pitchFamily="34" charset="0"/>
              </a:rPr>
              <a:t>Agromax</a:t>
            </a:r>
            <a:r>
              <a:rPr lang="pl-PL" sz="2400" dirty="0">
                <a:latin typeface="Aptos" panose="020B0004020202020204" pitchFamily="34" charset="0"/>
              </a:rPr>
              <a:t> – korzyści programu</a:t>
            </a:r>
            <a:endParaRPr lang="pl-PL" sz="2399" dirty="0">
              <a:solidFill>
                <a:srgbClr val="C00000"/>
              </a:solidFill>
              <a:latin typeface="BNPP Sans Condensed" panose="02000000000000000000" pitchFamily="2" charset="-18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1BC6CA3-1C8A-7DB4-7B6B-F4DD2E0667EC}"/>
              </a:ext>
            </a:extLst>
          </p:cNvPr>
          <p:cNvSpPr txBox="1"/>
          <p:nvPr/>
        </p:nvSpPr>
        <p:spPr>
          <a:xfrm>
            <a:off x="610702" y="1623301"/>
            <a:ext cx="7226182" cy="3672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00915A"/>
                </a:solidFill>
                <a:latin typeface="BNPP Sans Light"/>
                <a:ea typeface="BNPP Sans Light"/>
                <a:cs typeface="BNPP Sans Light"/>
                <a:sym typeface="BNPP Sans Light"/>
              </a:defRPr>
            </a:pPr>
            <a:r>
              <a:rPr lang="pl-PL" sz="1400" b="1" dirty="0">
                <a:latin typeface="BNPP Sans Light" panose="02000503020000020004" pitchFamily="2" charset="0"/>
              </a:rPr>
              <a:t>bezpłatna gwarancja</a:t>
            </a:r>
            <a:r>
              <a:rPr lang="pl-PL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BNPP Sans Light" panose="02000503020000020004" pitchFamily="2" charset="0"/>
                <a:ea typeface="BNPPSans-Light"/>
                <a:cs typeface="BNPPSans-Light"/>
                <a:sym typeface="BNPPSans-Light"/>
              </a:rPr>
              <a:t> jako zabezpieczenie spłaty </a:t>
            </a:r>
            <a:r>
              <a:rPr lang="pl-PL" sz="1400" b="1" dirty="0">
                <a:latin typeface="BNPP Sans Light" panose="02000503020000020004" pitchFamily="2" charset="0"/>
                <a:ea typeface="BNPPSans-Light"/>
                <a:cs typeface="BNPPSans-Light"/>
                <a:sym typeface="BNPPSans-Light"/>
              </a:rPr>
              <a:t>do </a:t>
            </a:r>
            <a:r>
              <a:rPr lang="pl-PL" sz="1400" b="1" dirty="0">
                <a:latin typeface="BNPP Sans Light" panose="02000503020000020004" pitchFamily="2" charset="0"/>
              </a:rPr>
              <a:t>80% kwoty </a:t>
            </a:r>
            <a:r>
              <a:rPr lang="pl-PL" sz="1400" b="1" dirty="0">
                <a:latin typeface="BNPP Sans Light" panose="02000503020000020004" pitchFamily="2" charset="0"/>
                <a:ea typeface="BNPPSans-Light"/>
                <a:cs typeface="BNPPSans-Light"/>
                <a:sym typeface="BNPPSans-Light"/>
              </a:rPr>
              <a:t>kredytu 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00915A"/>
                </a:solidFill>
                <a:latin typeface="BNPP Sans Light"/>
                <a:ea typeface="BNPP Sans Light"/>
                <a:cs typeface="BNPP Sans Light"/>
                <a:sym typeface="BNPP Sans Light"/>
              </a:defRPr>
            </a:pPr>
            <a:r>
              <a:rPr lang="pl-PL" sz="1400" b="1" dirty="0">
                <a:latin typeface="BNPP Sans Light" panose="02000503020000020004" pitchFamily="2" charset="0"/>
              </a:rPr>
              <a:t>dotacja na spłatę odsetek - nawet do 8 </a:t>
            </a:r>
            <a:r>
              <a:rPr lang="pl-PL" sz="1400" b="1" dirty="0" err="1">
                <a:latin typeface="BNPP Sans Light" panose="02000503020000020004" pitchFamily="2" charset="0"/>
              </a:rPr>
              <a:t>p.p</a:t>
            </a:r>
            <a:r>
              <a:rPr lang="pl-PL" sz="1400" b="1" dirty="0">
                <a:latin typeface="BNPP Sans Light" panose="02000503020000020004" pitchFamily="2" charset="0"/>
              </a:rPr>
              <a:t>. </a:t>
            </a:r>
            <a:r>
              <a:rPr lang="pl-PL" sz="1400" dirty="0">
                <a:solidFill>
                  <a:srgbClr val="000000"/>
                </a:solidFill>
                <a:latin typeface="BNPP Sans Light" panose="02000503020000020004" pitchFamily="2" charset="0"/>
                <a:ea typeface="BNPPSans-Light"/>
                <a:cs typeface="BNPPSans-Light"/>
                <a:sym typeface="BNPPSans-Light"/>
              </a:rPr>
              <a:t>przez 24 m-ce </a:t>
            </a:r>
            <a:r>
              <a:rPr lang="pl-PL" sz="1400" dirty="0">
                <a:latin typeface="BNPP Sans Light" panose="02000503020000020004" pitchFamily="2" charset="0"/>
                <a:sym typeface="BNPPSans-Light"/>
              </a:rPr>
              <a:t>od uruchomienia środków z kredytu lub </a:t>
            </a:r>
            <a:r>
              <a:rPr lang="pl-PL" sz="1400" dirty="0">
                <a:solidFill>
                  <a:srgbClr val="000000"/>
                </a:solidFill>
                <a:latin typeface="BNPP Sans Light" panose="02000503020000020004" pitchFamily="2" charset="0"/>
                <a:ea typeface="BNPPSans-Light"/>
                <a:cs typeface="BNPPSans-Light"/>
                <a:sym typeface="BNPPSans-Light"/>
              </a:rPr>
              <a:t>4 lata dla producentów trzody chlewnej zwiększających pogłowie loch</a:t>
            </a:r>
            <a:endParaRPr lang="pl-PL" sz="1400" dirty="0">
              <a:latin typeface="BNPP Sans Light" panose="02000503020000020004" pitchFamily="2" charset="0"/>
              <a:sym typeface="BNPPSans-Light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solidFill>
                  <a:srgbClr val="595959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BNPP Sans Light" panose="02000503020000020004" pitchFamily="2" charset="0"/>
              </a:rPr>
              <a:t>niższa marża w porównaniu do kredytu niezabezpieczonego gwarancją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możliwość </a:t>
            </a:r>
            <a:r>
              <a:rPr lang="pl-PL" sz="1400" dirty="0">
                <a:solidFill>
                  <a:schemeClr val="bg2">
                    <a:lumMod val="50000"/>
                  </a:schemeClr>
                </a:solidFill>
                <a:latin typeface="BNPP Sans Light" panose="02000503020000020004" pitchFamily="2" charset="0"/>
                <a:sym typeface="BNPPSans-Light"/>
              </a:rPr>
              <a:t>wykorzystania dotacji również </a:t>
            </a:r>
            <a:r>
              <a:rPr lang="pl-PL" sz="1400" dirty="0">
                <a:latin typeface="BNPP Sans Light" panose="02000503020000020004" pitchFamily="2" charset="0"/>
              </a:rPr>
              <a:t>do finansowania obrotowego powiązanego z inwestycją </a:t>
            </a:r>
            <a:r>
              <a:rPr lang="pl-PL" sz="1400" kern="0" dirty="0">
                <a:latin typeface="BNPP Sans Light" panose="02000503020000020004" pitchFamily="2" charset="0"/>
                <a:cs typeface="Helvetica"/>
              </a:rPr>
              <a:t>(np. kredyt na pierwszy cykl, kredyt na finansowanie VAT) – przy tym samym poziomem dopłaty jak dla kredytu inwestycyjnego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cała procedura związana z udzieleniem gwarancji i dotacji jest realizowana w banku </a:t>
            </a:r>
            <a:r>
              <a:rPr lang="pl-PL" sz="1400" dirty="0">
                <a:latin typeface="BNPP Sans Light" panose="02000503020000020004" pitchFamily="2" charset="0"/>
                <a:sym typeface="BNPPSans-Light"/>
              </a:rPr>
              <a:t>– bez konieczności kontaktu z zewnętrznymi instytucjami</a:t>
            </a:r>
            <a:endParaRPr lang="pl-PL" sz="1400" dirty="0">
              <a:latin typeface="BNPP Sans Light" panose="02000503020000020004" pitchFamily="2" charset="0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korzystniejsza oferta dla transakcji zabezpieczonych gwarancją </a:t>
            </a:r>
            <a:r>
              <a:rPr lang="pl-PL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Agromax</a:t>
            </a: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:</a:t>
            </a:r>
          </a:p>
          <a:p>
            <a:pPr marL="5524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§"/>
              <a:tabLst>
                <a:tab pos="542925" algn="l"/>
              </a:tabLst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 gwarancja jako jedyna forma zabezpieczenie dla wybranych inwestycji (</a:t>
            </a:r>
            <a:r>
              <a:rPr lang="pl-PL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fotowoltaika</a:t>
            </a: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, nawodnienie, zakup stada podstawowego) bądź dla określonych kwot kredytów</a:t>
            </a:r>
          </a:p>
          <a:p>
            <a:pPr marL="5524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§"/>
              <a:tabLst>
                <a:tab pos="542925" algn="l"/>
              </a:tabLst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 obniżony udział własny </a:t>
            </a:r>
          </a:p>
          <a:p>
            <a:pPr marL="5524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§"/>
              <a:tabLst>
                <a:tab pos="542925" algn="l"/>
              </a:tabLst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 wydłużony okres kredytowania </a:t>
            </a:r>
          </a:p>
          <a:p>
            <a:pPr>
              <a:buClr>
                <a:srgbClr val="00915A"/>
              </a:buClr>
              <a:buSzPct val="100000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solidFill>
                <a:schemeClr val="tx1">
                  <a:lumMod val="75000"/>
                  <a:lumOff val="25000"/>
                </a:schemeClr>
              </a:solidFill>
              <a:latin typeface="BNPP Sans Light" panose="02000503020000020004" pitchFamily="2" charset="0"/>
            </a:endParaRPr>
          </a:p>
          <a:p>
            <a:pPr marL="285750" indent="-285750">
              <a:buClr>
                <a:srgbClr val="00915A"/>
              </a:buClr>
              <a:buSzPct val="100000"/>
              <a:buChar char="▪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96317F0-13C4-F309-53D8-7373D400E9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1988442"/>
            <a:ext cx="3721389" cy="2480926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CD5FA4D7-9552-5404-2AA5-8E16162E0E36}"/>
              </a:ext>
            </a:extLst>
          </p:cNvPr>
          <p:cNvSpPr/>
          <p:nvPr/>
        </p:nvSpPr>
        <p:spPr>
          <a:xfrm>
            <a:off x="0" y="764704"/>
            <a:ext cx="12192000" cy="6212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4561006-1398-DB58-BD4E-A2C98A2A0390}"/>
              </a:ext>
            </a:extLst>
          </p:cNvPr>
          <p:cNvSpPr txBox="1"/>
          <p:nvPr/>
        </p:nvSpPr>
        <p:spPr>
          <a:xfrm>
            <a:off x="983432" y="887091"/>
            <a:ext cx="6238603" cy="4068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pl-PL" b="1" kern="0" dirty="0">
                <a:solidFill>
                  <a:srgbClr val="00915A"/>
                </a:solidFill>
                <a:latin typeface="BNPP Sans Light" panose="02000503020000020004" pitchFamily="2" charset="0"/>
                <a:cs typeface="Helvetica"/>
              </a:rPr>
              <a:t>Dlaczego warto skorzystać z gwarancji </a:t>
            </a:r>
            <a:r>
              <a:rPr lang="pl-PL" b="1" kern="0" dirty="0" err="1">
                <a:solidFill>
                  <a:srgbClr val="00915A"/>
                </a:solidFill>
                <a:latin typeface="BNPP Sans Light" panose="02000503020000020004" pitchFamily="2" charset="0"/>
                <a:cs typeface="Helvetica"/>
              </a:rPr>
              <a:t>Agromax</a:t>
            </a:r>
            <a:r>
              <a:rPr lang="pl-PL" b="1" kern="0" dirty="0">
                <a:solidFill>
                  <a:srgbClr val="00915A"/>
                </a:solidFill>
                <a:latin typeface="BNPP Sans Light" panose="02000503020000020004" pitchFamily="2" charset="0"/>
                <a:cs typeface="Helvetica"/>
              </a:rPr>
              <a:t>?</a:t>
            </a:r>
            <a:endParaRPr lang="pl-PL" sz="1400" dirty="0">
              <a:latin typeface="BNPP Sans Light" panose="02000503020000020004" pitchFamily="2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030A70C-700F-BFB9-6CEC-41077729B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961" y="6237312"/>
            <a:ext cx="5694077" cy="40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021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CC352-3650-E75B-DE23-533C803BD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FA31BC7-499C-4130-B8B3-1B5112E6D90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986" y="125628"/>
            <a:ext cx="10610557" cy="432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 err="1">
                <a:latin typeface="Aptos" panose="020B0004020202020204" pitchFamily="34" charset="0"/>
              </a:rPr>
              <a:t>Agromax</a:t>
            </a:r>
            <a:r>
              <a:rPr lang="pl-PL" sz="2400" dirty="0">
                <a:latin typeface="Aptos" panose="020B0004020202020204" pitchFamily="34" charset="0"/>
              </a:rPr>
              <a:t> – zmiana WARUNKÓW od 1 lipca 2026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B8CF6F4-4E6B-E88A-8B9D-D442D62061CC}"/>
              </a:ext>
            </a:extLst>
          </p:cNvPr>
          <p:cNvSpPr txBox="1"/>
          <p:nvPr/>
        </p:nvSpPr>
        <p:spPr>
          <a:xfrm>
            <a:off x="381986" y="1104543"/>
            <a:ext cx="10970598" cy="8746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lvl="0" indent="-342900">
              <a:spcAft>
                <a:spcPts val="300"/>
              </a:spcAft>
              <a:buFont typeface="+mj-lt"/>
              <a:buAutoNum type="arabicPeriod"/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Podniesienie poziomu dotacji na spłatę odsetek. Od lipca 2026 r. podstawową stawką dotacji na spłatę odsetek będzie </a:t>
            </a:r>
            <a:r>
              <a:rPr lang="pl-PL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50% we wszystkich interwencjach</a:t>
            </a: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. W przypadku inwestycji przyczyniających się do ochrony środowiska i klimatu lub realizacji celów strategii „Od pola do stołu”, przewidziano możliwość uzyskania dotacji w wysokości </a:t>
            </a:r>
            <a:r>
              <a:rPr lang="pl-PL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100%</a:t>
            </a: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. Dodatkowo w ramach interwencji „Inwestycje w gospodarstwach rolnych” zrezygnowano z różnicowania dotacji ze względu na wielkość ekonomiczną gospodarstwa.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BB614C1-C418-A2F7-04C2-E395C7B7D735}"/>
              </a:ext>
            </a:extLst>
          </p:cNvPr>
          <p:cNvGraphicFramePr>
            <a:graphicFrameLocks noGrp="1"/>
          </p:cNvGraphicFramePr>
          <p:nvPr/>
        </p:nvGraphicFramePr>
        <p:xfrm>
          <a:off x="741836" y="2048918"/>
          <a:ext cx="10605289" cy="2376867"/>
        </p:xfrm>
        <a:graphic>
          <a:graphicData uri="http://schemas.openxmlformats.org/drawingml/2006/table">
            <a:tbl>
              <a:tblPr firstRow="1" bandRow="1"/>
              <a:tblGrid>
                <a:gridCol w="3953167">
                  <a:extLst>
                    <a:ext uri="{9D8B030D-6E8A-4147-A177-3AD203B41FA5}">
                      <a16:colId xmlns:a16="http://schemas.microsoft.com/office/drawing/2014/main" val="2966446193"/>
                    </a:ext>
                  </a:extLst>
                </a:gridCol>
                <a:gridCol w="3341361">
                  <a:extLst>
                    <a:ext uri="{9D8B030D-6E8A-4147-A177-3AD203B41FA5}">
                      <a16:colId xmlns:a16="http://schemas.microsoft.com/office/drawing/2014/main" val="3320841197"/>
                    </a:ext>
                  </a:extLst>
                </a:gridCol>
                <a:gridCol w="3310761">
                  <a:extLst>
                    <a:ext uri="{9D8B030D-6E8A-4147-A177-3AD203B41FA5}">
                      <a16:colId xmlns:a16="http://schemas.microsoft.com/office/drawing/2014/main" val="169742284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pl-PL" sz="1200" dirty="0"/>
                        <a:t>Rodzaj inwestycji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pl-PL" sz="1200" dirty="0"/>
                        <a:t>Aktualny poziom dotacji do odsetek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pl-PL" sz="1200" dirty="0"/>
                        <a:t>Poziom dotacji do odsetek po zmianie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65720"/>
                  </a:ext>
                </a:extLst>
              </a:tr>
              <a:tr h="54102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algn="l"/>
                      <a:r>
                        <a:rPr lang="pl-PL" sz="1300" b="0" i="0" u="none" strike="noStrike" kern="0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Wszelkiego</a:t>
                      </a:r>
                      <a:r>
                        <a:rPr lang="pl-PL" sz="1300" b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 rodzaju inwestycje w firmach zajmujących się przetwórstwem produktów rolnych oraz grup producentów rolnych, organizacji producentów, spółdzielni, spółdzielni rolników, wprowadzających do obrotu produkty rolne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algn="l"/>
                      <a:r>
                        <a:rPr lang="pl-PL" sz="130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Brak dopłaty 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1" i="0" u="none" strike="noStrike" kern="0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50%, </a:t>
                      </a:r>
                      <a:r>
                        <a:rPr lang="pl-PL" sz="1300" b="0" i="0" u="none" strike="noStrike" kern="0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nie więcej niż </a:t>
                      </a:r>
                      <a:r>
                        <a:rPr lang="pl-PL" sz="1300" b="1" i="0" u="none" strike="noStrike" kern="0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4 </a:t>
                      </a:r>
                      <a:r>
                        <a:rPr lang="pl-PL" sz="1300" b="1" i="0" u="none" strike="noStrike" kern="0" cap="none" spc="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p.p</a:t>
                      </a:r>
                      <a:r>
                        <a:rPr lang="pl-PL" sz="1300" b="1" i="0" u="none" strike="noStrike" kern="0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.</a:t>
                      </a:r>
                    </a:p>
                    <a:p>
                      <a:pPr algn="l"/>
                      <a:endParaRPr lang="pl-PL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669953"/>
                  </a:ext>
                </a:extLst>
              </a:tr>
              <a:tr h="3347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l-PL" sz="1300" b="0" i="0" u="none" strike="noStrike" kern="0" cap="none" spc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Arial"/>
                        </a:rPr>
                        <a:t>Inne gospodarstwo (bez względu na wielkość)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01583"/>
                  </a:ext>
                </a:extLst>
              </a:tr>
              <a:tr h="37084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algn="l"/>
                      <a:r>
                        <a:rPr lang="pl-PL" sz="1300" b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Inwestycja </a:t>
                      </a:r>
                      <a:r>
                        <a:rPr lang="pl-PL" sz="1300" b="0" kern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prośrodowiskowa</a:t>
                      </a:r>
                      <a:r>
                        <a:rPr lang="pl-PL" sz="1300" b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 (inwestycja, która posiada element </a:t>
                      </a:r>
                      <a:r>
                        <a:rPr lang="pl-PL" sz="1300" b="0" kern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prośrodowiskowy</a:t>
                      </a:r>
                      <a:r>
                        <a:rPr lang="pl-PL" sz="1300" b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 traktowana jest w całości jako inwestycja </a:t>
                      </a:r>
                      <a:r>
                        <a:rPr lang="pl-PL" sz="1300" b="0" kern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prośrodowiskowa</a:t>
                      </a:r>
                      <a:r>
                        <a:rPr lang="pl-PL" sz="1300" b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)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1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50%, </a:t>
                      </a:r>
                      <a:r>
                        <a:rPr lang="pl-PL" sz="130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nie więcej niż </a:t>
                      </a:r>
                      <a:r>
                        <a:rPr lang="pl-PL" sz="1300" b="1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4 </a:t>
                      </a:r>
                      <a:r>
                        <a:rPr lang="pl-PL" sz="1300" b="1" kern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p.p</a:t>
                      </a:r>
                      <a:r>
                        <a:rPr lang="pl-PL" sz="1300" b="1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BNPP Sans Light" panose="02000503020000020004" pitchFamily="2" charset="0"/>
                          <a:ea typeface="+mn-ea"/>
                          <a:cs typeface="Helvetica"/>
                        </a:rPr>
                        <a:t>.</a:t>
                      </a:r>
                    </a:p>
                    <a:p>
                      <a:pPr algn="l"/>
                      <a:endParaRPr lang="pl-PL" sz="130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BNPP Sans Light" panose="02000503020000020004" pitchFamily="2" charset="0"/>
                        <a:ea typeface="+mn-ea"/>
                        <a:cs typeface="Helvetica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/>
                          <a:sym typeface="BNPPSans-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300" b="1" i="0" u="none" strike="noStrike" kern="0" cap="none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100%, </a:t>
                      </a:r>
                      <a:r>
                        <a:rPr lang="pl-PL" sz="1300" b="0" i="0" u="none" strike="noStrike" kern="0" cap="none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nie więcej niż </a:t>
                      </a:r>
                      <a:r>
                        <a:rPr lang="pl-PL" sz="1300" b="1" i="0" u="none" strike="noStrike" kern="0" cap="none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8 </a:t>
                      </a:r>
                      <a:r>
                        <a:rPr lang="pl-PL" sz="1300" b="1" i="0" u="none" strike="noStrike" kern="0" cap="none" spc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p.p</a:t>
                      </a:r>
                      <a:r>
                        <a:rPr lang="pl-PL" sz="1300" b="1" i="0" u="none" strike="noStrike" kern="0" cap="none" spc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uFillTx/>
                          <a:latin typeface="BNPP Sans Light" panose="02000503020000020004" pitchFamily="2" charset="0"/>
                          <a:ea typeface="+mn-ea"/>
                          <a:cs typeface="Helvetica"/>
                          <a:sym typeface="BNPPSans-Light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Kredyt bez odsetek przez pierwsze 2 lata!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76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33002"/>
                  </a:ext>
                </a:extLst>
              </a:tr>
            </a:tbl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4C8A49BB-E9BB-9FFF-51A3-6F58DFC536C5}"/>
              </a:ext>
            </a:extLst>
          </p:cNvPr>
          <p:cNvSpPr txBox="1"/>
          <p:nvPr/>
        </p:nvSpPr>
        <p:spPr>
          <a:xfrm>
            <a:off x="-34026" y="4580990"/>
            <a:ext cx="11284591" cy="14143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800100" lvl="1" indent="-342900">
              <a:spcAft>
                <a:spcPts val="300"/>
              </a:spcAft>
              <a:buFont typeface="+mj-lt"/>
              <a:buAutoNum type="arabicPeriod" startAt="2"/>
              <a:tabLst>
                <a:tab pos="361950" algn="l"/>
              </a:tabLst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Zwiększenie maksymalnej wartości kredytu obrotowego powiązanego z kredytem inwestycyjnym do poziomu </a:t>
            </a:r>
            <a:r>
              <a:rPr lang="pl-PL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25% wartości kredytu inwestycyjnego.</a:t>
            </a:r>
          </a:p>
          <a:p>
            <a:pPr marL="800100" lvl="1" indent="-342900">
              <a:spcAft>
                <a:spcPts val="300"/>
              </a:spcAft>
              <a:buFont typeface="+mj-lt"/>
              <a:buAutoNum type="arabicPeriod" startAt="2"/>
              <a:tabLst>
                <a:tab pos="361950" algn="l"/>
              </a:tabLst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Podniesienie maksymalnej kwoty gwarancji z 5 mln zł </a:t>
            </a:r>
            <a:r>
              <a:rPr lang="pl-PL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do 10 mln zł </a:t>
            </a: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w przypadku spółdzielni, w tym spółdzielni rolników oraz organizacji producentów i ich zrzeszeń w ramach interwencji realizowanych przez gospodarstwa rolne oraz przetwórców (I10.1.2., I10.6.2, I10.7.2).</a:t>
            </a:r>
          </a:p>
          <a:p>
            <a:pPr marL="800100" lvl="1" indent="-342900">
              <a:spcAft>
                <a:spcPts val="300"/>
              </a:spcAft>
              <a:buFont typeface="+mj-lt"/>
              <a:buAutoNum type="arabicPeriod" startAt="2"/>
              <a:tabLst>
                <a:tab pos="361950" algn="l"/>
              </a:tabLst>
            </a:pPr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NPP Sans Light" panose="02000503020000020004" pitchFamily="2" charset="0"/>
              </a:rPr>
              <a:t>Rozszerzenie katalogu ostatecznych odbiorców w interwencji dedykowanej przetwórcom - do grona uprawnionych dodano małych i średnich przedsiębiorców, którzy dotychczas nie mieli dostępu do wsparcia w tym zakresie. </a:t>
            </a:r>
            <a:endParaRPr lang="pl-PL" sz="1400" dirty="0">
              <a:latin typeface="BNPP Sans Light" panose="02000503020000020004" pitchFamily="2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3DD5C5E-365E-DC8D-A757-0A3A2B9B9065}"/>
              </a:ext>
            </a:extLst>
          </p:cNvPr>
          <p:cNvSpPr txBox="1"/>
          <p:nvPr/>
        </p:nvSpPr>
        <p:spPr>
          <a:xfrm>
            <a:off x="753541" y="742350"/>
            <a:ext cx="6852758" cy="2182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pl-PL" sz="1600" b="1" dirty="0">
                <a:solidFill>
                  <a:srgbClr val="00915A"/>
                </a:solidFill>
                <a:latin typeface="BNPP Sans Light" panose="02000503020000020004" pitchFamily="2" charset="0"/>
              </a:rPr>
              <a:t>Zakres zmian w warunkach gwarancji FGR PLUS (</a:t>
            </a:r>
            <a:r>
              <a:rPr lang="pl-PL" sz="1600" b="1" dirty="0" err="1">
                <a:solidFill>
                  <a:srgbClr val="00915A"/>
                </a:solidFill>
                <a:latin typeface="BNPP Sans Light" panose="02000503020000020004" pitchFamily="2" charset="0"/>
              </a:rPr>
              <a:t>Agromax</a:t>
            </a:r>
            <a:r>
              <a:rPr lang="pl-PL" sz="1600" b="1" dirty="0">
                <a:solidFill>
                  <a:srgbClr val="00915A"/>
                </a:solidFill>
                <a:latin typeface="BNPP Sans Light" panose="02000503020000020004" pitchFamily="2" charset="0"/>
              </a:rPr>
              <a:t>):</a:t>
            </a:r>
            <a:endParaRPr lang="pl-PL" sz="1400" dirty="0">
              <a:solidFill>
                <a:schemeClr val="tx1">
                  <a:lumMod val="75000"/>
                  <a:lumOff val="25000"/>
                </a:schemeClr>
              </a:solidFill>
              <a:latin typeface="BNPP Sans Light" panose="02000503020000020004" pitchFamily="2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38A48A7-8CC5-B4AB-2394-9CF73013C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961" y="6290173"/>
            <a:ext cx="5694077" cy="42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70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FDF1-C542-FFA6-9D56-111170C2F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>
            <a:extLst>
              <a:ext uri="{FF2B5EF4-FFF2-40B4-BE49-F238E27FC236}">
                <a16:creationId xmlns:a16="http://schemas.microsoft.com/office/drawing/2014/main" id="{18202457-D8DB-755B-357D-FAE1332C8784}"/>
              </a:ext>
            </a:extLst>
          </p:cNvPr>
          <p:cNvSpPr/>
          <p:nvPr/>
        </p:nvSpPr>
        <p:spPr>
          <a:xfrm>
            <a:off x="5231905" y="731289"/>
            <a:ext cx="6960096" cy="4548399"/>
          </a:xfrm>
          <a:prstGeom prst="parallelogram">
            <a:avLst>
              <a:gd name="adj" fmla="val 15782"/>
            </a:avLst>
          </a:prstGeom>
          <a:solidFill>
            <a:schemeClr val="bg1">
              <a:lumMod val="95000"/>
              <a:alpha val="90000"/>
            </a:schemeClr>
          </a:solidFill>
          <a:ln w="12700">
            <a:miter lim="400000"/>
          </a:ln>
        </p:spPr>
        <p:txBody>
          <a:bodyPr wrap="none" lIns="0" tIns="0" rIns="0" bIns="0" anchor="ctr"/>
          <a:lstStyle/>
          <a:p>
            <a:pPr algn="ctr" defTabSz="1137333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200" dirty="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8E515C1-22FA-6270-871C-0CFA4346795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986" y="125628"/>
            <a:ext cx="10610557" cy="4321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sz="2400" dirty="0" err="1">
                <a:latin typeface="Aptos" panose="020B0004020202020204" pitchFamily="34" charset="0"/>
              </a:rPr>
              <a:t>Ekomax</a:t>
            </a:r>
            <a:r>
              <a:rPr lang="pl-PL" sz="2400" dirty="0">
                <a:latin typeface="Aptos" panose="020B0004020202020204" pitchFamily="34" charset="0"/>
              </a:rPr>
              <a:t> – kredyt inwestycyjny z gwarancją BGK i dotacją</a:t>
            </a:r>
            <a:endParaRPr lang="pl-PL" sz="2399" dirty="0">
              <a:solidFill>
                <a:srgbClr val="C00000"/>
              </a:solidFill>
              <a:latin typeface="BNPP Sans Condensed" panose="02000000000000000000" pitchFamily="2" charset="-18"/>
            </a:endParaRP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68FDBB8E-6716-AE6A-6918-2654BC8041E3}"/>
              </a:ext>
            </a:extLst>
          </p:cNvPr>
          <p:cNvSpPr txBox="1"/>
          <p:nvPr/>
        </p:nvSpPr>
        <p:spPr>
          <a:xfrm>
            <a:off x="2030318" y="3983207"/>
            <a:ext cx="8568250" cy="291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685800">
              <a:lnSpc>
                <a:spcPct val="90000"/>
              </a:lnSpc>
              <a:spcBef>
                <a:spcPts val="700"/>
              </a:spcBef>
              <a:defRPr sz="1400">
                <a:solidFill>
                  <a:srgbClr val="FFFFFF"/>
                </a:solidFill>
                <a:latin typeface="BNPPSans-Light"/>
                <a:ea typeface="BNPPSans-Light"/>
                <a:cs typeface="BNPPSans-Light"/>
                <a:sym typeface="BNPPSans-Light"/>
              </a:defRPr>
            </a:lvl1pPr>
          </a:lstStyle>
          <a:p>
            <a:r>
              <a:rPr>
                <a:latin typeface="BNPP Sans Light" panose="02000503020000020004" pitchFamily="2" charset="0"/>
              </a:rPr>
              <a:t>Modernizacja oświetlenia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D7237CD-4E25-93F7-165C-32F93739D489}"/>
              </a:ext>
            </a:extLst>
          </p:cNvPr>
          <p:cNvSpPr txBox="1"/>
          <p:nvPr/>
        </p:nvSpPr>
        <p:spPr>
          <a:xfrm>
            <a:off x="1692545" y="1017780"/>
            <a:ext cx="3795116" cy="11926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Kredyt inwestycyjny z bezpłatną Gwarancją BGK do 80% kwoty kredytu.</a:t>
            </a:r>
          </a:p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Dopłata do kapitału </a:t>
            </a:r>
            <a:r>
              <a:rPr lang="pl-PL" sz="1400" kern="0" dirty="0">
                <a:latin typeface="BNPP Sans Light" panose="02000503020000020004" pitchFamily="2" charset="0"/>
                <a:sym typeface="Helvetica"/>
              </a:rPr>
              <a:t>po realizacji inwestycji </a:t>
            </a:r>
          </a:p>
          <a:p>
            <a:pPr lvl="1" defTabSz="1205724" hangingPunct="0">
              <a:spcBef>
                <a:spcPts val="298"/>
              </a:spcBef>
              <a:buClr>
                <a:srgbClr val="00915A"/>
              </a:buClr>
              <a:defRPr/>
            </a:pPr>
            <a:r>
              <a:rPr lang="pl-PL" sz="1400" kern="0" dirty="0">
                <a:latin typeface="BNPP Sans Light" panose="02000503020000020004" pitchFamily="2" charset="0"/>
                <a:sym typeface="Helvetica"/>
              </a:rPr>
              <a:t>(zmiana od 01.07.2026: z 20% na 30%)</a:t>
            </a:r>
          </a:p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Formy pomocy: RPI lub de </a:t>
            </a: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minimis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B5A49CF2-757B-F4EE-18CC-CAC5DC6F2E0C}"/>
              </a:ext>
            </a:extLst>
          </p:cNvPr>
          <p:cNvSpPr txBox="1">
            <a:spLocks/>
          </p:cNvSpPr>
          <p:nvPr/>
        </p:nvSpPr>
        <p:spPr>
          <a:xfrm>
            <a:off x="667680" y="1080854"/>
            <a:ext cx="1116671" cy="415404"/>
          </a:xfrm>
          <a:prstGeom prst="rect">
            <a:avLst/>
          </a:prstGeom>
          <a:noFill/>
        </p:spPr>
        <p:txBody>
          <a:bodyPr lIns="0" anchor="ctr">
            <a:noAutofit/>
          </a:bodyPr>
          <a:lstStyle>
            <a:lvl1pPr marL="0" indent="0" algn="l" defTabSz="1211878" rtl="0" eaLnBrk="1" latinLnBrk="0" hangingPunct="1">
              <a:spcBef>
                <a:spcPts val="266"/>
              </a:spcBef>
              <a:buClr>
                <a:schemeClr val="accent4"/>
              </a:buClr>
              <a:buSzPct val="100000"/>
              <a:buFontTx/>
              <a:buNone/>
              <a:defRPr sz="2400" b="1" kern="1200" cap="all" spc="300" baseline="0">
                <a:solidFill>
                  <a:schemeClr val="tx2"/>
                </a:solidFill>
                <a:latin typeface="BNPP Sans Condensed" panose="02000000000000000000" pitchFamily="2" charset="0"/>
                <a:ea typeface="+mn-ea"/>
                <a:cs typeface="+mn-cs"/>
              </a:defRPr>
            </a:lvl1pPr>
            <a:lvl2pPr marL="607390" indent="0" algn="ctr" defTabSz="1211878" rtl="0" eaLnBrk="1" latinLnBrk="0" hangingPunct="1">
              <a:spcBef>
                <a:spcPts val="266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4780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2171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29561" indent="0" algn="ctr" defTabSz="1211878" rtl="0" eaLnBrk="1" latinLnBrk="0" hangingPunct="1">
              <a:spcBef>
                <a:spcPts val="266"/>
              </a:spcBef>
              <a:buFontTx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3695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4434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5173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59122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04489" rtl="0" eaLnBrk="1" fontAlgn="auto" latinLnBrk="0" hangingPunct="1">
              <a:lnSpc>
                <a:spcPts val="1989"/>
              </a:lnSpc>
              <a:spcBef>
                <a:spcPts val="266"/>
              </a:spcBef>
              <a:spcAft>
                <a:spcPts val="0"/>
              </a:spcAft>
              <a:buClr>
                <a:srgbClr val="00915A"/>
              </a:buClr>
              <a:buSzPct val="100000"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Opis produktu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cxnSp>
        <p:nvCxnSpPr>
          <p:cNvPr id="7" name="Connecteur droit 14">
            <a:extLst>
              <a:ext uri="{FF2B5EF4-FFF2-40B4-BE49-F238E27FC236}">
                <a16:creationId xmlns:a16="http://schemas.microsoft.com/office/drawing/2014/main" id="{7639CAE5-8C9A-6CD1-14D9-6CB83BD24A70}"/>
              </a:ext>
            </a:extLst>
          </p:cNvPr>
          <p:cNvCxnSpPr>
            <a:cxnSpLocks/>
          </p:cNvCxnSpPr>
          <p:nvPr/>
        </p:nvCxnSpPr>
        <p:spPr>
          <a:xfrm>
            <a:off x="667680" y="2336690"/>
            <a:ext cx="4819981" cy="22505"/>
          </a:xfrm>
          <a:prstGeom prst="line">
            <a:avLst/>
          </a:prstGeom>
          <a:ln w="12700">
            <a:solidFill>
              <a:srgbClr val="0091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ous-titre 2">
            <a:extLst>
              <a:ext uri="{FF2B5EF4-FFF2-40B4-BE49-F238E27FC236}">
                <a16:creationId xmlns:a16="http://schemas.microsoft.com/office/drawing/2014/main" id="{947B11EC-585D-44EF-1150-3CB2C774CDC5}"/>
              </a:ext>
            </a:extLst>
          </p:cNvPr>
          <p:cNvSpPr txBox="1">
            <a:spLocks/>
          </p:cNvSpPr>
          <p:nvPr/>
        </p:nvSpPr>
        <p:spPr>
          <a:xfrm>
            <a:off x="667680" y="3728525"/>
            <a:ext cx="962122" cy="565958"/>
          </a:xfrm>
          <a:prstGeom prst="rect">
            <a:avLst/>
          </a:prstGeom>
          <a:noFill/>
        </p:spPr>
        <p:txBody>
          <a:bodyPr lIns="0" anchor="ctr">
            <a:noAutofit/>
          </a:bodyPr>
          <a:lstStyle>
            <a:lvl1pPr marL="0" indent="0" algn="l" defTabSz="1211878" rtl="0" eaLnBrk="1" latinLnBrk="0" hangingPunct="1">
              <a:spcBef>
                <a:spcPts val="266"/>
              </a:spcBef>
              <a:buClr>
                <a:schemeClr val="accent4"/>
              </a:buClr>
              <a:buSzPct val="100000"/>
              <a:buFontTx/>
              <a:buNone/>
              <a:defRPr sz="2400" b="1" kern="1200" cap="all" spc="300" baseline="0">
                <a:solidFill>
                  <a:schemeClr val="tx2"/>
                </a:solidFill>
                <a:latin typeface="BNPP Sans Condensed" panose="02000000000000000000" pitchFamily="2" charset="0"/>
                <a:ea typeface="+mn-ea"/>
                <a:cs typeface="+mn-cs"/>
              </a:defRPr>
            </a:lvl1pPr>
            <a:lvl2pPr marL="607390" indent="0" algn="ctr" defTabSz="1211878" rtl="0" eaLnBrk="1" latinLnBrk="0" hangingPunct="1">
              <a:spcBef>
                <a:spcPts val="266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4780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2171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29561" indent="0" algn="ctr" defTabSz="1211878" rtl="0" eaLnBrk="1" latinLnBrk="0" hangingPunct="1">
              <a:spcBef>
                <a:spcPts val="266"/>
              </a:spcBef>
              <a:buFontTx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3695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4434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5173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59122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04489" rtl="0" eaLnBrk="1" fontAlgn="auto" latinLnBrk="0" hangingPunct="1">
              <a:lnSpc>
                <a:spcPts val="1989"/>
              </a:lnSpc>
              <a:spcBef>
                <a:spcPts val="266"/>
              </a:spcBef>
              <a:spcAft>
                <a:spcPts val="0"/>
              </a:spcAft>
              <a:buClr>
                <a:srgbClr val="52CDC5"/>
              </a:buClr>
              <a:buSzPct val="100000"/>
              <a:buFontTx/>
              <a:buNone/>
              <a:tabLst/>
              <a:defRPr/>
            </a:pPr>
            <a:r>
              <a:rPr lang="pl-PL" sz="1600" cap="none" spc="0" dirty="0">
                <a:solidFill>
                  <a:srgbClr val="000000"/>
                </a:solidFill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Kryteria</a:t>
            </a:r>
            <a:r>
              <a:rPr lang="pl-PL" sz="1400" cap="none" spc="0" dirty="0">
                <a:solidFill>
                  <a:srgbClr val="000000"/>
                </a:solidFill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lang="pl-PL" sz="1600" cap="none" spc="0" dirty="0">
                <a:solidFill>
                  <a:srgbClr val="000000"/>
                </a:solidFill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dostępu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4B7F966-3605-5789-9668-830A427B7203}"/>
              </a:ext>
            </a:extLst>
          </p:cNvPr>
          <p:cNvSpPr txBox="1"/>
          <p:nvPr/>
        </p:nvSpPr>
        <p:spPr>
          <a:xfrm>
            <a:off x="1692544" y="3798985"/>
            <a:ext cx="3692717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Segment MŚP (z wyłączeniem Mikro)</a:t>
            </a:r>
          </a:p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Wykonanie audytu energetycznego użytkowanego budynku lub budowli oraz linii produkcyjnej (jeśli dotyczy).</a:t>
            </a:r>
          </a:p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/>
                </a:solidFill>
                <a:latin typeface="BNPP Sans Light" panose="02000503020000020004" pitchFamily="2" charset="0"/>
                <a:sym typeface="Helvetica"/>
              </a:rPr>
              <a:t>Docelowa oszczędność w zużyciu EP na poziomie min. 30%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D4DA1DB-EED8-75F2-3E92-6D562D0F257D}"/>
              </a:ext>
            </a:extLst>
          </p:cNvPr>
          <p:cNvSpPr txBox="1"/>
          <p:nvPr/>
        </p:nvSpPr>
        <p:spPr>
          <a:xfrm>
            <a:off x="7305251" y="3798985"/>
            <a:ext cx="4219067" cy="1446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6716" marR="0" lvl="2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Produkt w sprzedaży ciągłej;</a:t>
            </a:r>
          </a:p>
          <a:p>
            <a:pPr marL="176716" marR="0" lvl="2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Udzielnie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 poprzez bank kredytujący;</a:t>
            </a:r>
          </a:p>
          <a:p>
            <a:pPr marL="176716" marR="0" lvl="2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Elastyczność – ewentualne zmiany konsultowane jedynie z bankiem kredytującym;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 </a:t>
            </a:r>
          </a:p>
          <a:p>
            <a:pPr marL="176716" marR="0" lvl="2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Brak wymogu stosowania zasady konkurencyjności;</a:t>
            </a:r>
          </a:p>
          <a:p>
            <a:pPr marL="176716" marR="0" lvl="2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Brak min. poziomu kosztów inwestycji;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E7CEDB32-F17F-2CDE-8990-B0C6E8F474A9}"/>
              </a:ext>
            </a:extLst>
          </p:cNvPr>
          <p:cNvSpPr txBox="1">
            <a:spLocks/>
          </p:cNvSpPr>
          <p:nvPr/>
        </p:nvSpPr>
        <p:spPr>
          <a:xfrm>
            <a:off x="667680" y="2455984"/>
            <a:ext cx="443672" cy="415404"/>
          </a:xfrm>
          <a:prstGeom prst="rect">
            <a:avLst/>
          </a:prstGeom>
          <a:noFill/>
        </p:spPr>
        <p:txBody>
          <a:bodyPr lIns="0" anchor="ctr">
            <a:noAutofit/>
          </a:bodyPr>
          <a:lstStyle>
            <a:lvl1pPr marL="0" indent="0" algn="l" defTabSz="1211878" rtl="0" eaLnBrk="1" latinLnBrk="0" hangingPunct="1">
              <a:spcBef>
                <a:spcPts val="266"/>
              </a:spcBef>
              <a:buClr>
                <a:schemeClr val="accent4"/>
              </a:buClr>
              <a:buSzPct val="100000"/>
              <a:buFontTx/>
              <a:buNone/>
              <a:defRPr sz="2400" b="1" kern="1200" cap="all" spc="300" baseline="0">
                <a:solidFill>
                  <a:schemeClr val="tx2"/>
                </a:solidFill>
                <a:latin typeface="BNPP Sans Condensed" panose="02000000000000000000" pitchFamily="2" charset="0"/>
                <a:ea typeface="+mn-ea"/>
                <a:cs typeface="+mn-cs"/>
              </a:defRPr>
            </a:lvl1pPr>
            <a:lvl2pPr marL="607390" indent="0" algn="ctr" defTabSz="1211878" rtl="0" eaLnBrk="1" latinLnBrk="0" hangingPunct="1">
              <a:spcBef>
                <a:spcPts val="266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4780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2171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29561" indent="0" algn="ctr" defTabSz="1211878" rtl="0" eaLnBrk="1" latinLnBrk="0" hangingPunct="1">
              <a:spcBef>
                <a:spcPts val="266"/>
              </a:spcBef>
              <a:buFontTx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3695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4434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5173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59122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04489" rtl="0" eaLnBrk="1" fontAlgn="auto" latinLnBrk="0" hangingPunct="1">
              <a:lnSpc>
                <a:spcPts val="1989"/>
              </a:lnSpc>
              <a:spcBef>
                <a:spcPts val="266"/>
              </a:spcBef>
              <a:spcAft>
                <a:spcPts val="0"/>
              </a:spcAft>
              <a:buClr>
                <a:srgbClr val="52CDC5"/>
              </a:buClr>
              <a:buSzPct val="100000"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Cel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915A"/>
                </a:solidFill>
                <a:effectLst/>
                <a:uLnTx/>
                <a:uFillTx/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: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915A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9738A002-DA53-54D3-700C-CCE206B4D47A}"/>
              </a:ext>
            </a:extLst>
          </p:cNvPr>
          <p:cNvSpPr txBox="1">
            <a:spLocks/>
          </p:cNvSpPr>
          <p:nvPr/>
        </p:nvSpPr>
        <p:spPr>
          <a:xfrm>
            <a:off x="6112158" y="916326"/>
            <a:ext cx="1099522" cy="750739"/>
          </a:xfrm>
          <a:prstGeom prst="rect">
            <a:avLst/>
          </a:prstGeom>
          <a:noFill/>
        </p:spPr>
        <p:txBody>
          <a:bodyPr lIns="0" anchor="ctr">
            <a:noAutofit/>
          </a:bodyPr>
          <a:lstStyle>
            <a:lvl1pPr marL="0" indent="0" algn="l" defTabSz="1211878" rtl="0" eaLnBrk="1" latinLnBrk="0" hangingPunct="1">
              <a:spcBef>
                <a:spcPts val="266"/>
              </a:spcBef>
              <a:buClr>
                <a:schemeClr val="accent4"/>
              </a:buClr>
              <a:buSzPct val="100000"/>
              <a:buFontTx/>
              <a:buNone/>
              <a:defRPr sz="2400" b="1" kern="1200" cap="all" spc="300" baseline="0">
                <a:solidFill>
                  <a:schemeClr val="tx2"/>
                </a:solidFill>
                <a:latin typeface="BNPP Sans Condensed" panose="02000000000000000000" pitchFamily="2" charset="0"/>
                <a:ea typeface="+mn-ea"/>
                <a:cs typeface="+mn-cs"/>
              </a:defRPr>
            </a:lvl1pPr>
            <a:lvl2pPr marL="607390" indent="0" algn="ctr" defTabSz="1211878" rtl="0" eaLnBrk="1" latinLnBrk="0" hangingPunct="1">
              <a:spcBef>
                <a:spcPts val="266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4780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2171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29561" indent="0" algn="ctr" defTabSz="1211878" rtl="0" eaLnBrk="1" latinLnBrk="0" hangingPunct="1">
              <a:spcBef>
                <a:spcPts val="266"/>
              </a:spcBef>
              <a:buFontTx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3695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4434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5173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59122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04489" rtl="0" eaLnBrk="1" fontAlgn="auto" latinLnBrk="0" hangingPunct="1">
              <a:lnSpc>
                <a:spcPts val="1989"/>
              </a:lnSpc>
              <a:spcBef>
                <a:spcPts val="266"/>
              </a:spcBef>
              <a:spcAft>
                <a:spcPts val="0"/>
              </a:spcAft>
              <a:buClr>
                <a:srgbClr val="52CDC5"/>
              </a:buClr>
              <a:buSzPct val="100000"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Przykłady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inwestycji: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cxnSp>
        <p:nvCxnSpPr>
          <p:cNvPr id="18" name="Connecteur droit 14">
            <a:extLst>
              <a:ext uri="{FF2B5EF4-FFF2-40B4-BE49-F238E27FC236}">
                <a16:creationId xmlns:a16="http://schemas.microsoft.com/office/drawing/2014/main" id="{68042FC8-6ACC-1B0C-5CB9-F04AF54C778D}"/>
              </a:ext>
            </a:extLst>
          </p:cNvPr>
          <p:cNvCxnSpPr>
            <a:cxnSpLocks/>
          </p:cNvCxnSpPr>
          <p:nvPr/>
        </p:nvCxnSpPr>
        <p:spPr>
          <a:xfrm>
            <a:off x="639142" y="3563827"/>
            <a:ext cx="4746120" cy="0"/>
          </a:xfrm>
          <a:prstGeom prst="line">
            <a:avLst/>
          </a:prstGeom>
          <a:ln w="12700">
            <a:solidFill>
              <a:srgbClr val="0091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661CBF82-2B8E-4205-026E-EB8BC849D89A}"/>
              </a:ext>
            </a:extLst>
          </p:cNvPr>
          <p:cNvSpPr txBox="1"/>
          <p:nvPr/>
        </p:nvSpPr>
        <p:spPr>
          <a:xfrm>
            <a:off x="1673963" y="2537227"/>
            <a:ext cx="3700708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0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Transformacja energetyczna przedsiębiorstw rozumiana jako modernizacja istniejącej infrastruktury, wykorzystywanej w ramach bieżącej działalności gospodarczej.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00A76C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ED753C5-0533-7CE6-7CF4-BC53E76C036F}"/>
              </a:ext>
            </a:extLst>
          </p:cNvPr>
          <p:cNvSpPr txBox="1"/>
          <p:nvPr/>
        </p:nvSpPr>
        <p:spPr>
          <a:xfrm>
            <a:off x="7261309" y="1078075"/>
            <a:ext cx="4263009" cy="23467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2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termomodernizacja budynków;</a:t>
            </a:r>
          </a:p>
          <a:p>
            <a:pPr marL="171450" marR="0" lvl="2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modernizacja lub wymiana maszyn, urządzeń, linii produkcyjnych na bardziej energooszczędne;</a:t>
            </a:r>
          </a:p>
          <a:p>
            <a:pPr marL="171450" marR="0" lvl="2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modernizacja źródeł ciepła / źródeł energii elektrycznej lub wymiana na systemy OZE;</a:t>
            </a:r>
          </a:p>
          <a:p>
            <a:pPr marL="171450" marR="0" lvl="2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modernizacja systemów wentylacji, klimatyzacji, chłodzenia;</a:t>
            </a:r>
          </a:p>
          <a:p>
            <a:pPr marL="171450" marR="0" lvl="2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modernizacja oświetlenia;</a:t>
            </a:r>
          </a:p>
          <a:p>
            <a:pPr marL="171450" marR="0" lvl="2" indent="-171450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pl-PL" sz="14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BNPP Sans Light" panose="02000503020000020004" pitchFamily="2" charset="0"/>
                <a:sym typeface="Helvetica"/>
              </a:rPr>
              <a:t>implementacja systemów sterowania mających na celu obniżenie zużycia energii;</a:t>
            </a:r>
          </a:p>
        </p:txBody>
      </p:sp>
      <p:cxnSp>
        <p:nvCxnSpPr>
          <p:cNvPr id="22" name="Connecteur droit 14">
            <a:extLst>
              <a:ext uri="{FF2B5EF4-FFF2-40B4-BE49-F238E27FC236}">
                <a16:creationId xmlns:a16="http://schemas.microsoft.com/office/drawing/2014/main" id="{50C81CBA-C6A3-8FC6-ED21-B0F423CAFB16}"/>
              </a:ext>
            </a:extLst>
          </p:cNvPr>
          <p:cNvCxnSpPr>
            <a:cxnSpLocks/>
          </p:cNvCxnSpPr>
          <p:nvPr/>
        </p:nvCxnSpPr>
        <p:spPr>
          <a:xfrm flipV="1">
            <a:off x="6112158" y="3570320"/>
            <a:ext cx="5176373" cy="18975"/>
          </a:xfrm>
          <a:prstGeom prst="line">
            <a:avLst/>
          </a:prstGeom>
          <a:ln w="12700">
            <a:solidFill>
              <a:srgbClr val="0091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ous-titre 2">
            <a:extLst>
              <a:ext uri="{FF2B5EF4-FFF2-40B4-BE49-F238E27FC236}">
                <a16:creationId xmlns:a16="http://schemas.microsoft.com/office/drawing/2014/main" id="{8CA4FDFF-EDDF-CC6C-E387-DB9628C39534}"/>
              </a:ext>
            </a:extLst>
          </p:cNvPr>
          <p:cNvSpPr txBox="1">
            <a:spLocks/>
          </p:cNvSpPr>
          <p:nvPr/>
        </p:nvSpPr>
        <p:spPr>
          <a:xfrm>
            <a:off x="6274735" y="3653785"/>
            <a:ext cx="1270767" cy="415404"/>
          </a:xfrm>
          <a:prstGeom prst="rect">
            <a:avLst/>
          </a:prstGeom>
          <a:noFill/>
        </p:spPr>
        <p:txBody>
          <a:bodyPr lIns="0" anchor="ctr">
            <a:noAutofit/>
          </a:bodyPr>
          <a:lstStyle>
            <a:lvl1pPr marL="0" indent="0" algn="l" defTabSz="1211878" rtl="0" eaLnBrk="1" latinLnBrk="0" hangingPunct="1">
              <a:spcBef>
                <a:spcPts val="266"/>
              </a:spcBef>
              <a:buClr>
                <a:schemeClr val="accent4"/>
              </a:buClr>
              <a:buSzPct val="100000"/>
              <a:buFontTx/>
              <a:buNone/>
              <a:defRPr sz="2400" b="1" kern="1200" cap="all" spc="300" baseline="0">
                <a:solidFill>
                  <a:schemeClr val="tx2"/>
                </a:solidFill>
                <a:latin typeface="BNPP Sans Condensed" panose="02000000000000000000" pitchFamily="2" charset="0"/>
                <a:ea typeface="+mn-ea"/>
                <a:cs typeface="+mn-cs"/>
              </a:defRPr>
            </a:lvl1pPr>
            <a:lvl2pPr marL="607390" indent="0" algn="ctr" defTabSz="1211878" rtl="0" eaLnBrk="1" latinLnBrk="0" hangingPunct="1">
              <a:spcBef>
                <a:spcPts val="266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4780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2171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29561" indent="0" algn="ctr" defTabSz="1211878" rtl="0" eaLnBrk="1" latinLnBrk="0" hangingPunct="1">
              <a:spcBef>
                <a:spcPts val="266"/>
              </a:spcBef>
              <a:buFontTx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3695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4434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5173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59122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04489" rtl="0" eaLnBrk="1" fontAlgn="auto" latinLnBrk="0" hangingPunct="1">
              <a:lnSpc>
                <a:spcPts val="1989"/>
              </a:lnSpc>
              <a:spcBef>
                <a:spcPts val="266"/>
              </a:spcBef>
              <a:spcAft>
                <a:spcPts val="0"/>
              </a:spcAft>
              <a:buClr>
                <a:srgbClr val="52CDC5"/>
              </a:buClr>
              <a:buSzPct val="100000"/>
              <a:buFontTx/>
              <a:buNone/>
              <a:tabLst/>
              <a:defRPr/>
            </a:pPr>
            <a:r>
              <a:rPr lang="pl-PL" sz="1600" cap="none" spc="0" dirty="0">
                <a:solidFill>
                  <a:srgbClr val="000000"/>
                </a:solidFill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Ważne</a:t>
            </a:r>
            <a:r>
              <a:rPr lang="pl-PL" sz="1400" cap="none" spc="0" dirty="0">
                <a:solidFill>
                  <a:srgbClr val="000000"/>
                </a:solidFill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B4453D5-05B3-E7F9-11FB-C07AB00DE016}"/>
              </a:ext>
            </a:extLst>
          </p:cNvPr>
          <p:cNvSpPr/>
          <p:nvPr/>
        </p:nvSpPr>
        <p:spPr>
          <a:xfrm>
            <a:off x="639142" y="5419149"/>
            <a:ext cx="10856638" cy="546542"/>
          </a:xfrm>
          <a:prstGeom prst="rect">
            <a:avLst/>
          </a:prstGeom>
          <a:noFill/>
          <a:ln w="28575" cap="flat">
            <a:solidFill>
              <a:srgbClr val="037A4C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B4892C9F-70FF-3804-B615-DE62E788F34C}"/>
              </a:ext>
            </a:extLst>
          </p:cNvPr>
          <p:cNvSpPr txBox="1">
            <a:spLocks/>
          </p:cNvSpPr>
          <p:nvPr/>
        </p:nvSpPr>
        <p:spPr>
          <a:xfrm>
            <a:off x="787071" y="5504741"/>
            <a:ext cx="2304256" cy="415404"/>
          </a:xfrm>
          <a:prstGeom prst="rect">
            <a:avLst/>
          </a:prstGeom>
          <a:noFill/>
        </p:spPr>
        <p:txBody>
          <a:bodyPr lIns="0" anchor="ctr">
            <a:noAutofit/>
          </a:bodyPr>
          <a:lstStyle>
            <a:lvl1pPr marL="0" indent="0" algn="l" defTabSz="1211878" rtl="0" eaLnBrk="1" latinLnBrk="0" hangingPunct="1">
              <a:spcBef>
                <a:spcPts val="266"/>
              </a:spcBef>
              <a:buClr>
                <a:schemeClr val="accent4"/>
              </a:buClr>
              <a:buSzPct val="100000"/>
              <a:buFontTx/>
              <a:buNone/>
              <a:defRPr sz="2400" b="1" kern="1200" cap="all" spc="300" baseline="0">
                <a:solidFill>
                  <a:schemeClr val="tx2"/>
                </a:solidFill>
                <a:latin typeface="BNPP Sans Condensed" panose="02000000000000000000" pitchFamily="2" charset="0"/>
                <a:ea typeface="+mn-ea"/>
                <a:cs typeface="+mn-cs"/>
              </a:defRPr>
            </a:lvl1pPr>
            <a:lvl2pPr marL="607390" indent="0" algn="ctr" defTabSz="1211878" rtl="0" eaLnBrk="1" latinLnBrk="0" hangingPunct="1">
              <a:spcBef>
                <a:spcPts val="266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4780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2171" indent="0" algn="ctr" defTabSz="1211878" rtl="0" eaLnBrk="1" latinLnBrk="0" hangingPunct="1">
              <a:spcBef>
                <a:spcPts val="266"/>
              </a:spcBef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29561" indent="0" algn="ctr" defTabSz="1211878" rtl="0" eaLnBrk="1" latinLnBrk="0" hangingPunct="1">
              <a:spcBef>
                <a:spcPts val="266"/>
              </a:spcBef>
              <a:buFontTx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3695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4434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51731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59122" indent="0" algn="ctr" defTabSz="1211878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04489" rtl="0" eaLnBrk="1" fontAlgn="auto" latinLnBrk="0" hangingPunct="1">
              <a:lnSpc>
                <a:spcPts val="1989"/>
              </a:lnSpc>
              <a:spcBef>
                <a:spcPts val="266"/>
              </a:spcBef>
              <a:spcAft>
                <a:spcPts val="0"/>
              </a:spcAft>
              <a:buClr>
                <a:srgbClr val="52CDC5"/>
              </a:buClr>
              <a:buSzPct val="100000"/>
              <a:buFontTx/>
              <a:buNone/>
              <a:tabLst/>
              <a:defRPr/>
            </a:pPr>
            <a:r>
              <a:rPr lang="pl-PL" sz="1400" cap="none" spc="0" dirty="0">
                <a:solidFill>
                  <a:srgbClr val="FF0000"/>
                </a:solidFill>
                <a:latin typeface="BNPP Sans Light" panose="02000503020000020004" pitchFamily="2" charset="0"/>
                <a:cs typeface="Times New Roman" panose="02020603050405020304" pitchFamily="18" charset="0"/>
                <a:sym typeface="Helvetica"/>
              </a:rPr>
              <a:t>Zmiana od 01.07.2026r: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EAB0F6EA-A445-4C7A-061B-0DC8B38A8960}"/>
              </a:ext>
            </a:extLst>
          </p:cNvPr>
          <p:cNvSpPr txBox="1"/>
          <p:nvPr/>
        </p:nvSpPr>
        <p:spPr>
          <a:xfrm>
            <a:off x="2711624" y="5633291"/>
            <a:ext cx="898443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6716" marR="0" lvl="0" indent="-176716" algn="l" defTabSz="1205724" rtl="0" eaLnBrk="1" fontAlgn="auto" latinLnBrk="0" hangingPunct="0">
              <a:lnSpc>
                <a:spcPct val="100000"/>
              </a:lnSpc>
              <a:spcBef>
                <a:spcPts val="298"/>
              </a:spcBef>
              <a:spcAft>
                <a:spcPts val="0"/>
              </a:spcAft>
              <a:buClr>
                <a:srgbClr val="00915A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Dopłata </a:t>
            </a: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NPP Sans Light" panose="02000503020000020004" pitchFamily="2" charset="0"/>
                <a:sym typeface="Helvetica"/>
              </a:rPr>
              <a:t>30%</a:t>
            </a:r>
            <a:r>
              <a:rPr lang="pl-PL" sz="1400" kern="0" dirty="0">
                <a:solidFill>
                  <a:srgbClr val="000000"/>
                </a:solidFill>
                <a:latin typeface="BNPP Sans Light" panose="02000503020000020004" pitchFamily="2" charset="0"/>
                <a:sym typeface="Helvetica"/>
              </a:rPr>
              <a:t>, kredytowanie do </a:t>
            </a:r>
            <a:r>
              <a:rPr lang="pl-PL" sz="1400" b="1" kern="0" dirty="0">
                <a:solidFill>
                  <a:srgbClr val="000000"/>
                </a:solidFill>
                <a:latin typeface="BNPP Sans Light" panose="02000503020000020004" pitchFamily="2" charset="0"/>
                <a:sym typeface="Helvetica"/>
              </a:rPr>
              <a:t>15%</a:t>
            </a:r>
            <a:r>
              <a:rPr lang="pl-PL" sz="1400" kern="0" dirty="0">
                <a:solidFill>
                  <a:srgbClr val="000000"/>
                </a:solidFill>
                <a:latin typeface="BNPP Sans Light" panose="02000503020000020004" pitchFamily="2" charset="0"/>
                <a:sym typeface="Helvetica"/>
              </a:rPr>
              <a:t> kosztów niewynikających z audytu, termin kwalifikowalności </a:t>
            </a:r>
            <a:r>
              <a:rPr lang="pl-PL" sz="1400" b="1" kern="0" dirty="0">
                <a:solidFill>
                  <a:srgbClr val="000000"/>
                </a:solidFill>
                <a:latin typeface="BNPP Sans Light" panose="02000503020000020004" pitchFamily="2" charset="0"/>
                <a:sym typeface="Helvetica"/>
              </a:rPr>
              <a:t>31.12.2030r</a:t>
            </a:r>
            <a:r>
              <a:rPr lang="pl-PL" sz="1400" kern="0" dirty="0">
                <a:solidFill>
                  <a:srgbClr val="000000"/>
                </a:solidFill>
                <a:latin typeface="BNPP Sans Light" panose="02000503020000020004" pitchFamily="2" charset="0"/>
                <a:sym typeface="Helvetica"/>
              </a:rPr>
              <a:t> 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NPP Sans Light" panose="02000503020000020004" pitchFamily="2" charset="0"/>
              <a:sym typeface="Helvetica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5C58819-BF80-AA1E-2E72-A9C8341B0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378" y="6179833"/>
            <a:ext cx="5046130" cy="60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990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44837-9871-CAEB-03E2-1057E4032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BC502D14-8982-008C-3FB8-5C732E06034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986" y="125628"/>
            <a:ext cx="10610557" cy="432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Aptos" panose="020B0004020202020204" pitchFamily="34" charset="0"/>
              </a:rPr>
              <a:t>GO4funds – FUNDUSZE </a:t>
            </a:r>
            <a:r>
              <a:rPr lang="pl-PL" sz="2400" dirty="0" err="1">
                <a:latin typeface="Aptos" panose="020B0004020202020204" pitchFamily="34" charset="0"/>
              </a:rPr>
              <a:t>UNIJne</a:t>
            </a:r>
            <a:endParaRPr lang="pl-PL" sz="2400" dirty="0">
              <a:latin typeface="Aptos" panose="020B0004020202020204" pitchFamily="34" charset="0"/>
            </a:endParaRPr>
          </a:p>
        </p:txBody>
      </p:sp>
      <p:sp>
        <p:nvSpPr>
          <p:cNvPr id="5" name="Prostokąt">
            <a:extLst>
              <a:ext uri="{FF2B5EF4-FFF2-40B4-BE49-F238E27FC236}">
                <a16:creationId xmlns:a16="http://schemas.microsoft.com/office/drawing/2014/main" id="{DDEC9A0A-945A-5D5C-617C-1282150BDDE6}"/>
              </a:ext>
            </a:extLst>
          </p:cNvPr>
          <p:cNvSpPr/>
          <p:nvPr/>
        </p:nvSpPr>
        <p:spPr>
          <a:xfrm>
            <a:off x="498000" y="954078"/>
            <a:ext cx="11196000" cy="360000"/>
          </a:xfrm>
          <a:prstGeom prst="rect">
            <a:avLst/>
          </a:prstGeom>
          <a:solidFill>
            <a:srgbClr val="00915A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rgbClr val="00915A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" name="Prostokąt">
            <a:extLst>
              <a:ext uri="{FF2B5EF4-FFF2-40B4-BE49-F238E27FC236}">
                <a16:creationId xmlns:a16="http://schemas.microsoft.com/office/drawing/2014/main" id="{EDBF60A6-8752-9D41-0BD0-860557F0AB83}"/>
              </a:ext>
            </a:extLst>
          </p:cNvPr>
          <p:cNvSpPr/>
          <p:nvPr/>
        </p:nvSpPr>
        <p:spPr>
          <a:xfrm>
            <a:off x="498000" y="1322519"/>
            <a:ext cx="11196000" cy="33274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kumimoji="0" lang="pl-PL" sz="1200" b="0" i="0" u="none" strike="noStrike" kern="0" cap="none" spc="0" normalizeH="0" baseline="0" noProof="0" dirty="0">
                <a:ln>
                  <a:noFill/>
                </a:ln>
                <a:solidFill>
                  <a:srgbClr val="00915A"/>
                </a:solidFill>
                <a:effectLst/>
                <a:uLnTx/>
                <a:uFillTx/>
                <a:latin typeface="BNPP Sans" panose="02000000000000000000" pitchFamily="2" charset="0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https://www.bnpparibas.pl/przedsiebiorstwa/fundusze-unijne/o-funduszach</a:t>
            </a:r>
            <a:endParaRPr kumimoji="0" lang="pl-PL" sz="1200" b="0" i="0" u="none" strike="noStrike" kern="0" cap="none" spc="0" normalizeH="0" baseline="0" noProof="0" dirty="0">
              <a:ln>
                <a:noFill/>
              </a:ln>
              <a:solidFill>
                <a:srgbClr val="00915A"/>
              </a:solidFill>
              <a:effectLst/>
              <a:uLnTx/>
              <a:uFillTx/>
              <a:latin typeface="BNPP Sans" panose="02000000000000000000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7" name="WAŻNE - Zakłada się konieczność wykonania audytu energetycznego dla planowanego przedsięwzięcia">
            <a:extLst>
              <a:ext uri="{FF2B5EF4-FFF2-40B4-BE49-F238E27FC236}">
                <a16:creationId xmlns:a16="http://schemas.microsoft.com/office/drawing/2014/main" id="{A97EE92E-617F-2EA0-CC13-328D80DB0245}"/>
              </a:ext>
            </a:extLst>
          </p:cNvPr>
          <p:cNvSpPr txBox="1"/>
          <p:nvPr/>
        </p:nvSpPr>
        <p:spPr>
          <a:xfrm>
            <a:off x="1127567" y="1014964"/>
            <a:ext cx="10020866" cy="307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 defTabSz="914377">
              <a:defRPr sz="1400" b="1">
                <a:solidFill>
                  <a:srgbClr val="FFFFFF"/>
                </a:solidFill>
                <a:latin typeface="BNPP Sans"/>
                <a:ea typeface="BNPP Sans"/>
                <a:cs typeface="BNPP Sans"/>
                <a:sym typeface="BNPP Sans"/>
              </a:defRPr>
            </a:pPr>
            <a:r>
              <a:rPr lang="pl-PL" sz="1400" b="1" dirty="0">
                <a:solidFill>
                  <a:srgbClr val="FFFFFF"/>
                </a:solidFill>
                <a:latin typeface="BNPP Sans"/>
                <a:ea typeface="BNPP Sans"/>
                <a:cs typeface="BNPP Sans"/>
                <a:sym typeface="BNPP Sans"/>
              </a:rPr>
              <a:t>STRONA REJESTRACJI GO4FUNDS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AC3A1E2-4471-440E-7C00-A7269F224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842" y="1721992"/>
            <a:ext cx="9332315" cy="434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753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0561-EE66-D7D8-4010-BF056F89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niebieskie, na wolnym powietrzu, flaga&#10;&#10;Opis wygenerowany automatycznie">
            <a:extLst>
              <a:ext uri="{FF2B5EF4-FFF2-40B4-BE49-F238E27FC236}">
                <a16:creationId xmlns:a16="http://schemas.microsoft.com/office/drawing/2014/main" id="{64937AFE-30E9-0B05-6A18-1C0B0EDB48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4" y="764705"/>
            <a:ext cx="12192001" cy="5319436"/>
          </a:xfrm>
          <a:prstGeom prst="rect">
            <a:avLst/>
          </a:prstGeom>
          <a:noFill/>
        </p:spPr>
      </p:pic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6932D5D-DBB9-29AE-EE1C-ABF262AA69B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81986" y="125628"/>
            <a:ext cx="10610557" cy="432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Aptos" panose="020B0004020202020204" pitchFamily="34" charset="0"/>
              </a:rPr>
              <a:t>Go4funds – FUNDUSZE </a:t>
            </a:r>
            <a:r>
              <a:rPr lang="pl-PL" sz="2400" dirty="0" err="1">
                <a:latin typeface="Aptos" panose="020B0004020202020204" pitchFamily="34" charset="0"/>
              </a:rPr>
              <a:t>UNIJne</a:t>
            </a:r>
            <a:endParaRPr lang="pl-PL" sz="2399" dirty="0">
              <a:solidFill>
                <a:srgbClr val="C00000"/>
              </a:solidFill>
              <a:latin typeface="BNPP Sans Condensed" panose="02000000000000000000" pitchFamily="2" charset="-18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4FBAE83-EAB5-5A46-6816-2115DA3AACB8}"/>
              </a:ext>
            </a:extLst>
          </p:cNvPr>
          <p:cNvSpPr txBox="1"/>
          <p:nvPr/>
        </p:nvSpPr>
        <p:spPr>
          <a:xfrm>
            <a:off x="1009165" y="1911264"/>
            <a:ext cx="8293610" cy="36724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Ciągły monitoring programów dotacyjnych (FENG, </a:t>
            </a:r>
            <a:r>
              <a:rPr lang="pl-PL" sz="1400" dirty="0" err="1">
                <a:latin typeface="BNPP Sans Light" panose="02000503020000020004" pitchFamily="2" charset="0"/>
              </a:rPr>
              <a:t>FEnIKS</a:t>
            </a:r>
            <a:r>
              <a:rPr lang="pl-PL" sz="1400" dirty="0">
                <a:latin typeface="BNPP Sans Light" panose="02000503020000020004" pitchFamily="2" charset="0"/>
              </a:rPr>
              <a:t>, FEPW, KPO, regionalne, NFOŚIGW, inne)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Bieżąca aktualizacja harmonogramów konkursów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Systematyczne informowanie o pojawiających się konkursach, zgodnych ze wskazanymi kryteriami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Przesyłanie szczegółowych opisów / kryteriów wybranych konkursów </a:t>
            </a:r>
            <a:br>
              <a:rPr lang="pl-PL" sz="1400" dirty="0">
                <a:latin typeface="BNPP Sans Light" panose="02000503020000020004" pitchFamily="2" charset="0"/>
              </a:rPr>
            </a:br>
            <a:r>
              <a:rPr lang="pl-PL" sz="1400" dirty="0">
                <a:latin typeface="BNPP Sans Light" panose="02000503020000020004" pitchFamily="2" charset="0"/>
              </a:rPr>
              <a:t>(materiały powstają, po analizie dokumentacji konkursowej/programu)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Organizacja webinariów w celu szczegółowego omówienia określonych konkursów przez ekspertów z firm consultingowych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00915A"/>
              </a:buClr>
              <a:buSzPct val="100000"/>
              <a:buFont typeface="Wingdings" panose="05000000000000000000" pitchFamily="2" charset="2"/>
              <a:buChar char="ü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r>
              <a:rPr lang="pl-PL" sz="1400" dirty="0">
                <a:latin typeface="BNPP Sans Light" panose="02000503020000020004" pitchFamily="2" charset="0"/>
              </a:rPr>
              <a:t>Organizacja webinariów poświęconych rozliczeniom projektów</a:t>
            </a:r>
          </a:p>
          <a:p>
            <a:pPr>
              <a:buClr>
                <a:srgbClr val="00915A"/>
              </a:buClr>
              <a:buSzPct val="100000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solidFill>
                <a:schemeClr val="tx1">
                  <a:lumMod val="75000"/>
                  <a:lumOff val="25000"/>
                </a:schemeClr>
              </a:solidFill>
              <a:latin typeface="BNPP Sans Light" panose="02000503020000020004" pitchFamily="2" charset="0"/>
            </a:endParaRPr>
          </a:p>
          <a:p>
            <a:pPr marL="285750" indent="-285750">
              <a:buClr>
                <a:srgbClr val="00915A"/>
              </a:buClr>
              <a:buSzPct val="100000"/>
              <a:buChar char="▪"/>
              <a:defRPr sz="1600">
                <a:latin typeface="BNPPSans-Light"/>
                <a:ea typeface="BNPPSans-Light"/>
                <a:cs typeface="BNPPSans-Light"/>
                <a:sym typeface="BNPPSans-Light"/>
              </a:defRPr>
            </a:pPr>
            <a:endParaRPr lang="pl-PL" sz="1400" dirty="0">
              <a:latin typeface="BNPP Sans Light" panose="02000503020000020004" pitchFamily="2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4130391-C3F2-2BEE-9530-0C909E13C553}"/>
              </a:ext>
            </a:extLst>
          </p:cNvPr>
          <p:cNvSpPr/>
          <p:nvPr/>
        </p:nvSpPr>
        <p:spPr>
          <a:xfrm>
            <a:off x="0" y="764704"/>
            <a:ext cx="12192000" cy="6212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AAA7E61-27C3-E8C8-8C05-C9B2581884A4}"/>
              </a:ext>
            </a:extLst>
          </p:cNvPr>
          <p:cNvSpPr txBox="1"/>
          <p:nvPr/>
        </p:nvSpPr>
        <p:spPr>
          <a:xfrm>
            <a:off x="3311000" y="867480"/>
            <a:ext cx="4752528" cy="4068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pl-PL" b="1" kern="0" dirty="0">
                <a:solidFill>
                  <a:srgbClr val="00915A"/>
                </a:solidFill>
                <a:latin typeface="BNPP Sans Light" panose="02000503020000020004" pitchFamily="2" charset="0"/>
                <a:cs typeface="Helvetica"/>
              </a:rPr>
              <a:t>DZIAŁANIA REALIZOWANE W RAMACH PROJEKTU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pl-PL" sz="1400" dirty="0">
              <a:latin typeface="BNPP Sans Light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0181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 descr="Obraz zawierający rower, ściana, koło, Koło do roweru&#10;&#10;Opis wygenerowany automatycznie">
            <a:extLst>
              <a:ext uri="{FF2B5EF4-FFF2-40B4-BE49-F238E27FC236}">
                <a16:creationId xmlns:a16="http://schemas.microsoft.com/office/drawing/2014/main" id="{126C4D18-125A-9D5B-B670-E80C21BC3B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6" t="16726" r="40263"/>
          <a:stretch/>
        </p:blipFill>
        <p:spPr>
          <a:xfrm flipH="1">
            <a:off x="-1" y="0"/>
            <a:ext cx="4514850" cy="6858000"/>
          </a:xfrm>
          <a:prstGeom prst="rect">
            <a:avLst/>
          </a:prstGeom>
        </p:spPr>
      </p:pic>
      <p:pic>
        <p:nvPicPr>
          <p:cNvPr id="3" name="Obraz 2" descr="Obraz zawierający rower, ściana, koło, Koło do roweru&#10;&#10;Opis wygenerowany automatycznie">
            <a:extLst>
              <a:ext uri="{FF2B5EF4-FFF2-40B4-BE49-F238E27FC236}">
                <a16:creationId xmlns:a16="http://schemas.microsoft.com/office/drawing/2014/main" id="{62EFFE0A-DEA8-E199-BD9C-33E6F8DF37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6" t="16726"/>
          <a:stretch/>
        </p:blipFill>
        <p:spPr>
          <a:xfrm>
            <a:off x="4467225" y="0"/>
            <a:ext cx="7724775" cy="685800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06BB959-7B20-41B2-7017-F5D050900D34}"/>
              </a:ext>
            </a:extLst>
          </p:cNvPr>
          <p:cNvSpPr/>
          <p:nvPr/>
        </p:nvSpPr>
        <p:spPr>
          <a:xfrm>
            <a:off x="-1" y="1"/>
            <a:ext cx="5584723" cy="6858000"/>
          </a:xfrm>
          <a:prstGeom prst="parallelogram">
            <a:avLst>
              <a:gd name="adj" fmla="val 15782"/>
            </a:avLst>
          </a:prstGeom>
          <a:solidFill>
            <a:srgbClr val="00643E">
              <a:alpha val="90000"/>
            </a:srgbClr>
          </a:solidFill>
          <a:ln w="12700">
            <a:miter lim="400000"/>
          </a:ln>
        </p:spPr>
        <p:txBody>
          <a:bodyPr wrap="none" lIns="0" tIns="0" rIns="0" bIns="0" anchor="ctr"/>
          <a:lstStyle/>
          <a:p>
            <a:pPr algn="ctr" defTabSz="1137333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200" dirty="0"/>
          </a:p>
        </p:txBody>
      </p:sp>
      <p:sp>
        <p:nvSpPr>
          <p:cNvPr id="4" name="Google Shape;10610;p563">
            <a:extLst>
              <a:ext uri="{FF2B5EF4-FFF2-40B4-BE49-F238E27FC236}">
                <a16:creationId xmlns:a16="http://schemas.microsoft.com/office/drawing/2014/main" id="{B3B55574-0D85-3FAB-2DB5-CD2EC1EE111B}"/>
              </a:ext>
            </a:extLst>
          </p:cNvPr>
          <p:cNvSpPr txBox="1">
            <a:spLocks/>
          </p:cNvSpPr>
          <p:nvPr/>
        </p:nvSpPr>
        <p:spPr>
          <a:xfrm>
            <a:off x="791265" y="2870979"/>
            <a:ext cx="3820200" cy="1116042"/>
          </a:xfrm>
          <a:prstGeom prst="rect">
            <a:avLst/>
          </a:prstGeom>
        </p:spPr>
        <p:txBody>
          <a:bodyPr lIns="91432" tIns="91432" rIns="91432" bIns="91432">
            <a:noAutofit/>
          </a:bodyPr>
          <a:lstStyle>
            <a:lvl1pPr algn="l" defTabSz="722376" rtl="0" eaLnBrk="1" latinLnBrk="0" hangingPunct="1">
              <a:spcBef>
                <a:spcPct val="0"/>
              </a:spcBef>
              <a:buNone/>
              <a:defRPr sz="4740" b="1" kern="1200" cap="all" baseline="0">
                <a:solidFill>
                  <a:srgbClr val="00C43C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6600" dirty="0" err="1">
                <a:solidFill>
                  <a:schemeClr val="bg1"/>
                </a:solidFill>
                <a:latin typeface="BNPP Sans Condensed" panose="02000000000000000000" pitchFamily="2" charset="-18"/>
              </a:rPr>
              <a:t>ZAPRASZAMy</a:t>
            </a:r>
            <a:br>
              <a:rPr lang="pl-PL" sz="6600" dirty="0">
                <a:solidFill>
                  <a:schemeClr val="bg1"/>
                </a:solidFill>
                <a:latin typeface="BNPP Sans Condensed" panose="02000000000000000000" pitchFamily="2" charset="-18"/>
              </a:rPr>
            </a:br>
            <a:r>
              <a:rPr lang="pl-PL" sz="6600" dirty="0">
                <a:solidFill>
                  <a:schemeClr val="bg1"/>
                </a:solidFill>
                <a:latin typeface="BNPP Sans Condensed" panose="02000000000000000000" pitchFamily="2" charset="-18"/>
              </a:rPr>
              <a:t>DO KONTAKTU</a:t>
            </a:r>
          </a:p>
        </p:txBody>
      </p:sp>
      <p:sp>
        <p:nvSpPr>
          <p:cNvPr id="7" name="Straight Connector 45">
            <a:extLst>
              <a:ext uri="{FF2B5EF4-FFF2-40B4-BE49-F238E27FC236}">
                <a16:creationId xmlns:a16="http://schemas.microsoft.com/office/drawing/2014/main" id="{8E34A744-D9AE-E393-3567-9D0EC9C852C5}"/>
              </a:ext>
            </a:extLst>
          </p:cNvPr>
          <p:cNvSpPr/>
          <p:nvPr/>
        </p:nvSpPr>
        <p:spPr>
          <a:xfrm>
            <a:off x="903684" y="5092683"/>
            <a:ext cx="785543" cy="3"/>
          </a:xfrm>
          <a:prstGeom prst="line">
            <a:avLst/>
          </a:prstGeom>
          <a:ln w="57150">
            <a:solidFill>
              <a:srgbClr val="FFFFFF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1" name="Picture 5" descr="Picture 5">
            <a:extLst>
              <a:ext uri="{FF2B5EF4-FFF2-40B4-BE49-F238E27FC236}">
                <a16:creationId xmlns:a16="http://schemas.microsoft.com/office/drawing/2014/main" id="{9BDDC7C0-D7F2-4454-84E0-BEA9A176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1952" y="352354"/>
            <a:ext cx="2087897" cy="4366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3692162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BNPP_BGZ-POL</Template>
  <TotalTime>6679</TotalTime>
  <Words>878</Words>
  <Application>Microsoft Office PowerPoint</Application>
  <PresentationFormat>Panoramiczny</PresentationFormat>
  <Paragraphs>83</Paragraphs>
  <Slides>8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20" baseType="lpstr">
      <vt:lpstr>Aptos</vt:lpstr>
      <vt:lpstr>Arial</vt:lpstr>
      <vt:lpstr>BNPP Sans</vt:lpstr>
      <vt:lpstr>BNPP Sans Condensed</vt:lpstr>
      <vt:lpstr>BNPP Sans Light</vt:lpstr>
      <vt:lpstr>BNPPSansCondensed</vt:lpstr>
      <vt:lpstr>BNPPSansCondensed-Bold</vt:lpstr>
      <vt:lpstr>BNPPSans-Light</vt:lpstr>
      <vt:lpstr>Calibri</vt:lpstr>
      <vt:lpstr>Helvetica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Fortis Bank Polska 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ZM</dc:creator>
  <cp:lastModifiedBy>KRUPOWICZ Tomasz</cp:lastModifiedBy>
  <cp:revision>177</cp:revision>
  <cp:lastPrinted>2015-02-25T12:09:14Z</cp:lastPrinted>
  <dcterms:created xsi:type="dcterms:W3CDTF">2015-05-27T13:59:46Z</dcterms:created>
  <dcterms:modified xsi:type="dcterms:W3CDTF">2026-06-11T10:08:19Z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a57191d-ce0e-4fee-ba60-18d61f954ec3_Enabled">
    <vt:lpwstr>true</vt:lpwstr>
  </property>
  <property fmtid="{D5CDD505-2E9C-101B-9397-08002B2CF9AE}" pid="3" name="MSIP_Label_1a57191d-ce0e-4fee-ba60-18d61f954ec3_SetDate">
    <vt:lpwstr>2026-06-09T11:03:05Z</vt:lpwstr>
  </property>
  <property fmtid="{D5CDD505-2E9C-101B-9397-08002B2CF9AE}" pid="4" name="MSIP_Label_1a57191d-ce0e-4fee-ba60-18d61f954ec3_Method">
    <vt:lpwstr>Privileged</vt:lpwstr>
  </property>
  <property fmtid="{D5CDD505-2E9C-101B-9397-08002B2CF9AE}" pid="5" name="MSIP_Label_1a57191d-ce0e-4fee-ba60-18d61f954ec3_Name">
    <vt:lpwstr>Public</vt:lpwstr>
  </property>
  <property fmtid="{D5CDD505-2E9C-101B-9397-08002B2CF9AE}" pid="6" name="MSIP_Label_1a57191d-ce0e-4fee-ba60-18d61f954ec3_SiteId">
    <vt:lpwstr>1fe368e9-a772-4772-967d-3a0fca1f5bd1</vt:lpwstr>
  </property>
  <property fmtid="{D5CDD505-2E9C-101B-9397-08002B2CF9AE}" pid="7" name="MSIP_Label_1a57191d-ce0e-4fee-ba60-18d61f954ec3_ActionId">
    <vt:lpwstr>77baa76f-f80e-4eb6-83c6-8496f9d66d63</vt:lpwstr>
  </property>
  <property fmtid="{D5CDD505-2E9C-101B-9397-08002B2CF9AE}" pid="8" name="MSIP_Label_1a57191d-ce0e-4fee-ba60-18d61f954ec3_ContentBits">
    <vt:lpwstr>2</vt:lpwstr>
  </property>
  <property fmtid="{D5CDD505-2E9C-101B-9397-08002B2CF9AE}" pid="9" name="MSIP_Label_1a57191d-ce0e-4fee-ba60-18d61f954ec3_Tag">
    <vt:lpwstr>10, 0, 1, 1</vt:lpwstr>
  </property>
  <property fmtid="{D5CDD505-2E9C-101B-9397-08002B2CF9AE}" pid="10" name="ClassificationContentMarkingFooterLocations">
    <vt:lpwstr>Motyw pakietu Office:10</vt:lpwstr>
  </property>
  <property fmtid="{D5CDD505-2E9C-101B-9397-08002B2CF9AE}" pid="11" name="ClassificationContentMarkingFooterText">
    <vt:lpwstr>Klasyfikacja : Jawne / Classification : Public </vt:lpwstr>
  </property>
</Properties>
</file>